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9" r:id="rId3"/>
    <p:sldMasterId id="2147483694" r:id="rId4"/>
    <p:sldMasterId id="2147483707" r:id="rId5"/>
  </p:sldMasterIdLst>
  <p:notesMasterIdLst>
    <p:notesMasterId r:id="rId29"/>
  </p:notesMasterIdLst>
  <p:sldIdLst>
    <p:sldId id="273" r:id="rId6"/>
    <p:sldId id="2822" r:id="rId7"/>
    <p:sldId id="274" r:id="rId8"/>
    <p:sldId id="2823" r:id="rId9"/>
    <p:sldId id="257" r:id="rId10"/>
    <p:sldId id="285" r:id="rId11"/>
    <p:sldId id="286" r:id="rId12"/>
    <p:sldId id="287" r:id="rId13"/>
    <p:sldId id="269" r:id="rId14"/>
    <p:sldId id="331" r:id="rId15"/>
    <p:sldId id="326" r:id="rId16"/>
    <p:sldId id="329" r:id="rId17"/>
    <p:sldId id="330" r:id="rId18"/>
    <p:sldId id="327" r:id="rId19"/>
    <p:sldId id="328" r:id="rId20"/>
    <p:sldId id="3162" r:id="rId21"/>
    <p:sldId id="2741" r:id="rId22"/>
    <p:sldId id="3191" r:id="rId23"/>
    <p:sldId id="3164" r:id="rId24"/>
    <p:sldId id="3240" r:id="rId25"/>
    <p:sldId id="3232" r:id="rId26"/>
    <p:sldId id="3230" r:id="rId27"/>
    <p:sldId id="322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43AEED-E7A1-3B4B-94F0-4721617B79FF}" v="1" dt="2024-03-12T14:00:25.366"/>
    <p1510:client id="{BE6AD405-DBEE-B347-A9C3-4B947FCF8B23}" v="1" dt="2024-03-12T13:58:59.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6058"/>
  </p:normalViewPr>
  <p:slideViewPr>
    <p:cSldViewPr snapToGrid="0">
      <p:cViewPr varScale="1">
        <p:scale>
          <a:sx n="114" d="100"/>
          <a:sy n="114" d="100"/>
        </p:scale>
        <p:origin x="5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D752E9-A9F9-4001-832B-554FA2EAEC55}" type="doc">
      <dgm:prSet loTypeId="urn:microsoft.com/office/officeart/2005/8/layout/chevron2" loCatId="list" qsTypeId="urn:microsoft.com/office/officeart/2005/8/quickstyle/simple3" qsCatId="simple" csTypeId="urn:microsoft.com/office/officeart/2005/8/colors/colorful5" csCatId="colorful" phldr="1"/>
      <dgm:spPr/>
      <dgm:t>
        <a:bodyPr/>
        <a:lstStyle/>
        <a:p>
          <a:endParaRPr lang="en-GB"/>
        </a:p>
      </dgm:t>
    </dgm:pt>
    <dgm:pt modelId="{D6CB6A3E-2A42-4695-97D8-43C271CAF0B0}">
      <dgm:prSet phldrT="[Text]" custT="1"/>
      <dgm:spPr/>
      <dgm:t>
        <a:bodyPr/>
        <a:lstStyle/>
        <a:p>
          <a:pPr rtl="0"/>
          <a:r>
            <a:rPr lang="en-GB" sz="2000" b="1" kern="1200" dirty="0"/>
            <a:t>Total public </a:t>
          </a:r>
          <a:r>
            <a:rPr lang="en-GB" sz="2000" b="1" kern="1200" dirty="0" err="1"/>
            <a:t>chargepoints</a:t>
          </a:r>
          <a:r>
            <a:rPr lang="en-GB" sz="2000" b="1" kern="1200" dirty="0"/>
            <a:t> required</a:t>
          </a:r>
          <a:r>
            <a:rPr lang="en-GB" sz="2000" b="1" kern="1200" dirty="0">
              <a:latin typeface="Calibri" panose="020F0502020204030204"/>
              <a:ea typeface="+mn-ea"/>
              <a:cs typeface="+mn-cs"/>
            </a:rPr>
            <a:t>: 51,200 – 90,900</a:t>
          </a:r>
        </a:p>
      </dgm:t>
    </dgm:pt>
    <dgm:pt modelId="{30B75603-A70F-4195-B6F0-12D02D0D9140}" type="parTrans" cxnId="{A0039605-F5F7-4943-BC1B-A4DF8B340204}">
      <dgm:prSet/>
      <dgm:spPr/>
      <dgm:t>
        <a:bodyPr/>
        <a:lstStyle/>
        <a:p>
          <a:endParaRPr lang="en-GB"/>
        </a:p>
      </dgm:t>
    </dgm:pt>
    <dgm:pt modelId="{DAF62283-0C7C-4D23-93C4-010326C7586D}" type="sibTrans" cxnId="{A0039605-F5F7-4943-BC1B-A4DF8B340204}">
      <dgm:prSet/>
      <dgm:spPr/>
      <dgm:t>
        <a:bodyPr/>
        <a:lstStyle/>
        <a:p>
          <a:endParaRPr lang="en-GB"/>
        </a:p>
      </dgm:t>
    </dgm:pt>
    <dgm:pt modelId="{760E30C9-28D5-4DF7-A15E-6715CEF28D12}">
      <dgm:prSet phldrT="[Text]" custT="1"/>
      <dgm:spPr/>
      <dgm:t>
        <a:bodyPr/>
        <a:lstStyle/>
        <a:p>
          <a:pPr>
            <a:buClrTx/>
            <a:buSzTx/>
            <a:buFontTx/>
            <a:buNone/>
          </a:pPr>
          <a:r>
            <a:rPr lang="en-GB" sz="2000" dirty="0"/>
            <a:t>By 2030 </a:t>
          </a:r>
        </a:p>
      </dgm:t>
    </dgm:pt>
    <dgm:pt modelId="{C783D99A-7115-401C-91A0-E2A7957797C8}" type="parTrans" cxnId="{38AEB6C0-5425-4D63-9472-9F89D55CC44A}">
      <dgm:prSet/>
      <dgm:spPr/>
      <dgm:t>
        <a:bodyPr/>
        <a:lstStyle/>
        <a:p>
          <a:endParaRPr lang="en-GB"/>
        </a:p>
      </dgm:t>
    </dgm:pt>
    <dgm:pt modelId="{80D65A93-DA3B-400E-9FFB-D429D99C25A1}" type="sibTrans" cxnId="{38AEB6C0-5425-4D63-9472-9F89D55CC44A}">
      <dgm:prSet/>
      <dgm:spPr/>
      <dgm:t>
        <a:bodyPr/>
        <a:lstStyle/>
        <a:p>
          <a:endParaRPr lang="en-GB"/>
        </a:p>
      </dgm:t>
    </dgm:pt>
    <dgm:pt modelId="{26D144AE-099C-4649-BE8A-CE7D398827AD}">
      <dgm:prSet phldrT="[Text]" custT="1"/>
      <dgm:spPr/>
      <dgm:t>
        <a:bodyPr/>
        <a:lstStyle/>
        <a:p>
          <a:r>
            <a:rPr lang="en-GB" sz="2000" b="1" dirty="0"/>
            <a:t>Total public </a:t>
          </a:r>
          <a:r>
            <a:rPr lang="en-GB" sz="2000" b="1" dirty="0" err="1"/>
            <a:t>chargepoints</a:t>
          </a:r>
          <a:r>
            <a:rPr lang="en-GB" sz="2000" b="1" dirty="0"/>
            <a:t> required</a:t>
          </a:r>
          <a:r>
            <a:rPr lang="en-GB" sz="2000" b="1" dirty="0">
              <a:latin typeface="Calibri" panose="020F0502020204030204"/>
              <a:ea typeface="+mn-ea"/>
              <a:cs typeface="+mn-cs"/>
            </a:rPr>
            <a:t>: </a:t>
          </a:r>
          <a:r>
            <a:rPr lang="en-GB" sz="2000" b="1" dirty="0">
              <a:latin typeface="+mn-lt"/>
            </a:rPr>
            <a:t>143,000 – 220,200</a:t>
          </a:r>
        </a:p>
      </dgm:t>
    </dgm:pt>
    <dgm:pt modelId="{4849F470-9E2F-4060-AF25-AC3F99C2EBAA}" type="parTrans" cxnId="{9F5D6627-E013-4972-89DE-CFDD39337AF8}">
      <dgm:prSet/>
      <dgm:spPr/>
      <dgm:t>
        <a:bodyPr/>
        <a:lstStyle/>
        <a:p>
          <a:endParaRPr lang="en-GB"/>
        </a:p>
      </dgm:t>
    </dgm:pt>
    <dgm:pt modelId="{9EC734FC-5D2E-44C3-85CC-7AB972805839}" type="sibTrans" cxnId="{9F5D6627-E013-4972-89DE-CFDD39337AF8}">
      <dgm:prSet/>
      <dgm:spPr/>
      <dgm:t>
        <a:bodyPr/>
        <a:lstStyle/>
        <a:p>
          <a:endParaRPr lang="en-GB"/>
        </a:p>
      </dgm:t>
    </dgm:pt>
    <dgm:pt modelId="{2F2CB8A2-5C81-4BA5-9388-32BC2FB93B07}">
      <dgm:prSet phldrT="[Text]" custT="1"/>
      <dgm:spPr/>
      <dgm:t>
        <a:bodyPr/>
        <a:lstStyle/>
        <a:p>
          <a:pPr>
            <a:buFont typeface="Wingdings" panose="05000000000000000000" pitchFamily="2" charset="2"/>
            <a:buChar char="Ø"/>
          </a:pPr>
          <a:r>
            <a:rPr lang="en-GB" sz="2000" kern="1200" dirty="0">
              <a:latin typeface="+mn-lt"/>
              <a:ea typeface="+mn-ea"/>
              <a:cs typeface="+mn-cs"/>
            </a:rPr>
            <a:t>Non-rapid: </a:t>
          </a:r>
          <a:r>
            <a:rPr lang="en-GB" sz="2000" b="0" kern="1200" dirty="0">
              <a:latin typeface="+mn-lt"/>
              <a:ea typeface="+mn-ea"/>
              <a:cs typeface="+mn-cs"/>
            </a:rPr>
            <a:t>39,200 – 64,900</a:t>
          </a:r>
          <a:endParaRPr lang="en-GB" sz="2000" b="0" i="0" kern="1200" dirty="0">
            <a:latin typeface="+mn-lt"/>
            <a:ea typeface="+mn-ea"/>
            <a:cs typeface="+mn-cs"/>
          </a:endParaRPr>
        </a:p>
      </dgm:t>
    </dgm:pt>
    <dgm:pt modelId="{193183B5-14F6-4285-A161-616EBD44C211}" type="parTrans" cxnId="{7E2AEC84-979C-4281-86B9-3EC614A033EC}">
      <dgm:prSet/>
      <dgm:spPr/>
      <dgm:t>
        <a:bodyPr/>
        <a:lstStyle/>
        <a:p>
          <a:endParaRPr lang="en-GB"/>
        </a:p>
      </dgm:t>
    </dgm:pt>
    <dgm:pt modelId="{0FDF6DE2-649B-45F2-B21B-CC7B0FECD603}" type="sibTrans" cxnId="{7E2AEC84-979C-4281-86B9-3EC614A033EC}">
      <dgm:prSet/>
      <dgm:spPr/>
      <dgm:t>
        <a:bodyPr/>
        <a:lstStyle/>
        <a:p>
          <a:endParaRPr lang="en-GB"/>
        </a:p>
      </dgm:t>
    </dgm:pt>
    <dgm:pt modelId="{D781ED5D-A609-47B4-B0B9-F9FBA9CAEB46}">
      <dgm:prSet phldrT="[Text]" custT="1"/>
      <dgm:spPr/>
      <dgm:t>
        <a:bodyPr/>
        <a:lstStyle/>
        <a:p>
          <a:pPr rtl="0">
            <a:buFont typeface="Wingdings" panose="05000000000000000000" pitchFamily="2" charset="2"/>
            <a:buChar char="Ø"/>
          </a:pPr>
          <a:r>
            <a:rPr lang="en-GB" sz="2000" dirty="0">
              <a:latin typeface="+mn-lt"/>
            </a:rPr>
            <a:t>Public </a:t>
          </a:r>
          <a:r>
            <a:rPr lang="en-GB" sz="2000" dirty="0" err="1">
              <a:latin typeface="+mn-lt"/>
            </a:rPr>
            <a:t>en</a:t>
          </a:r>
          <a:r>
            <a:rPr lang="en-GB" sz="2000" dirty="0">
              <a:latin typeface="+mn-lt"/>
            </a:rPr>
            <a:t>-route rapid chargers: </a:t>
          </a:r>
          <a:r>
            <a:rPr lang="en-GB" sz="2000" dirty="0">
              <a:effectLst/>
              <a:latin typeface="+mn-lt"/>
            </a:rPr>
            <a:t>33,000 - 61,200</a:t>
          </a:r>
          <a:endParaRPr lang="en-GB" sz="2000" i="1" dirty="0">
            <a:latin typeface="+mn-lt"/>
          </a:endParaRPr>
        </a:p>
      </dgm:t>
    </dgm:pt>
    <dgm:pt modelId="{4EDE56ED-C8DA-4929-B8DE-34300B502DFA}" type="parTrans" cxnId="{703C7700-428A-4663-AB4A-0FE6AE561C08}">
      <dgm:prSet/>
      <dgm:spPr/>
      <dgm:t>
        <a:bodyPr/>
        <a:lstStyle/>
        <a:p>
          <a:endParaRPr lang="en-GB"/>
        </a:p>
      </dgm:t>
    </dgm:pt>
    <dgm:pt modelId="{E972B6F0-5480-4BEB-A9CF-5A33DF2BEB31}" type="sibTrans" cxnId="{703C7700-428A-4663-AB4A-0FE6AE561C08}">
      <dgm:prSet/>
      <dgm:spPr/>
      <dgm:t>
        <a:bodyPr/>
        <a:lstStyle/>
        <a:p>
          <a:endParaRPr lang="en-GB"/>
        </a:p>
      </dgm:t>
    </dgm:pt>
    <dgm:pt modelId="{D9F2A542-09F9-447A-A26F-1F62D4E30E4F}">
      <dgm:prSet phldrT="[Text]" custT="1"/>
      <dgm:spPr/>
      <dgm:t>
        <a:bodyPr/>
        <a:lstStyle/>
        <a:p>
          <a:r>
            <a:rPr lang="en-GB" sz="2000" dirty="0">
              <a:solidFill>
                <a:schemeClr val="tx1"/>
              </a:solidFill>
            </a:rPr>
            <a:t>Current</a:t>
          </a:r>
          <a:endParaRPr lang="en-GB" sz="2000" dirty="0"/>
        </a:p>
      </dgm:t>
    </dgm:pt>
    <dgm:pt modelId="{DD6B0F49-C587-45B3-A53D-7E9FBF000BCB}" type="parTrans" cxnId="{96997B16-DFFB-4DCD-B2BA-0C1FFC2E408E}">
      <dgm:prSet/>
      <dgm:spPr/>
      <dgm:t>
        <a:bodyPr/>
        <a:lstStyle/>
        <a:p>
          <a:endParaRPr lang="en-GB"/>
        </a:p>
      </dgm:t>
    </dgm:pt>
    <dgm:pt modelId="{FA17C74C-0453-4A29-AA6F-4AC320264062}" type="sibTrans" cxnId="{96997B16-DFFB-4DCD-B2BA-0C1FFC2E408E}">
      <dgm:prSet/>
      <dgm:spPr/>
      <dgm:t>
        <a:bodyPr/>
        <a:lstStyle/>
        <a:p>
          <a:endParaRPr lang="en-GB"/>
        </a:p>
      </dgm:t>
    </dgm:pt>
    <dgm:pt modelId="{E7B41CB2-E3D9-45DB-B2B2-E14C87B1A4D7}">
      <dgm:prSet phldrT="[Text]" custT="1"/>
      <dgm:spPr/>
      <dgm:t>
        <a:bodyPr/>
        <a:lstStyle/>
        <a:p>
          <a:r>
            <a:rPr lang="en-GB" sz="2000" dirty="0"/>
            <a:t>By 2025</a:t>
          </a:r>
        </a:p>
      </dgm:t>
    </dgm:pt>
    <dgm:pt modelId="{F8DAD799-C811-4638-B364-B1BBCE384D9F}" type="parTrans" cxnId="{9ADFF89C-1189-43FF-805F-958C500CDF3A}">
      <dgm:prSet/>
      <dgm:spPr/>
      <dgm:t>
        <a:bodyPr/>
        <a:lstStyle/>
        <a:p>
          <a:endParaRPr lang="en-GB"/>
        </a:p>
      </dgm:t>
    </dgm:pt>
    <dgm:pt modelId="{4727CF02-EE4C-468A-A0CC-B0726DEE4764}" type="sibTrans" cxnId="{9ADFF89C-1189-43FF-805F-958C500CDF3A}">
      <dgm:prSet/>
      <dgm:spPr/>
      <dgm:t>
        <a:bodyPr/>
        <a:lstStyle/>
        <a:p>
          <a:endParaRPr lang="en-GB"/>
        </a:p>
      </dgm:t>
    </dgm:pt>
    <dgm:pt modelId="{188EAA48-1EDE-402C-89A9-CFE8B000E3E1}">
      <dgm:prSet phldrT="[Text]" custT="1"/>
      <dgm:spPr/>
      <dgm:t>
        <a:bodyPr/>
        <a:lstStyle/>
        <a:p>
          <a:r>
            <a:rPr lang="en-GB" sz="2000" b="1" dirty="0">
              <a:solidFill>
                <a:schemeClr val="tx1"/>
              </a:solidFill>
            </a:rPr>
            <a:t>~8000 total chargers deployed (Zap Map)</a:t>
          </a:r>
          <a:endParaRPr lang="en-GB" sz="2000" b="1" dirty="0"/>
        </a:p>
      </dgm:t>
    </dgm:pt>
    <dgm:pt modelId="{29DEFCAC-7A83-41FF-B593-CF2716F64B3F}" type="parTrans" cxnId="{D854BA65-7B77-4ED7-835C-5BE78701CBE2}">
      <dgm:prSet/>
      <dgm:spPr/>
      <dgm:t>
        <a:bodyPr/>
        <a:lstStyle/>
        <a:p>
          <a:endParaRPr lang="en-GB"/>
        </a:p>
      </dgm:t>
    </dgm:pt>
    <dgm:pt modelId="{1AE4F913-1024-43F3-8E48-FF8CA2FD4AC2}" type="sibTrans" cxnId="{D854BA65-7B77-4ED7-835C-5BE78701CBE2}">
      <dgm:prSet/>
      <dgm:spPr/>
      <dgm:t>
        <a:bodyPr/>
        <a:lstStyle/>
        <a:p>
          <a:endParaRPr lang="en-GB"/>
        </a:p>
      </dgm:t>
    </dgm:pt>
    <dgm:pt modelId="{26AA987E-BD95-48E5-8BEC-EC1FA8A45EB8}">
      <dgm:prSet phldrT="[Text]" custT="1"/>
      <dgm:spPr/>
      <dgm:t>
        <a:bodyPr/>
        <a:lstStyle/>
        <a:p>
          <a:pPr>
            <a:buFont typeface="Wingdings" panose="05000000000000000000" pitchFamily="2" charset="2"/>
            <a:buChar char="Ø"/>
          </a:pPr>
          <a:r>
            <a:rPr lang="en-GB" sz="2000" kern="1200" dirty="0">
              <a:latin typeface="+mn-lt"/>
              <a:ea typeface="+mn-ea"/>
              <a:cs typeface="+mn-cs"/>
            </a:rPr>
            <a:t>En-route rapid chargers: 12,000 - 26,000 </a:t>
          </a:r>
          <a:endParaRPr lang="en-GB" sz="2000" i="1" kern="1200" dirty="0">
            <a:latin typeface="+mn-lt"/>
            <a:ea typeface="+mn-ea"/>
            <a:cs typeface="+mn-cs"/>
          </a:endParaRPr>
        </a:p>
      </dgm:t>
    </dgm:pt>
    <dgm:pt modelId="{77BB46FC-1318-4ABB-8F4D-47DFAF24C1F5}" type="sibTrans" cxnId="{4EEB9823-2B71-403E-BA44-C882C809B434}">
      <dgm:prSet/>
      <dgm:spPr/>
      <dgm:t>
        <a:bodyPr/>
        <a:lstStyle/>
        <a:p>
          <a:endParaRPr lang="en-GB"/>
        </a:p>
      </dgm:t>
    </dgm:pt>
    <dgm:pt modelId="{1447A41A-0711-47D1-A227-F6C9E5F18692}" type="parTrans" cxnId="{4EEB9823-2B71-403E-BA44-C882C809B434}">
      <dgm:prSet/>
      <dgm:spPr/>
      <dgm:t>
        <a:bodyPr/>
        <a:lstStyle/>
        <a:p>
          <a:endParaRPr lang="en-GB"/>
        </a:p>
      </dgm:t>
    </dgm:pt>
    <dgm:pt modelId="{40858673-7650-4E60-B6B1-6FE25A12DAAC}">
      <dgm:prSet phldrT="[Text]" custT="1"/>
      <dgm:spPr/>
      <dgm:t>
        <a:bodyPr/>
        <a:lstStyle/>
        <a:p>
          <a:pPr>
            <a:buFont typeface="Wingdings" panose="05000000000000000000" pitchFamily="2" charset="2"/>
            <a:buChar char="Ø"/>
          </a:pPr>
          <a:r>
            <a:rPr lang="en-GB" sz="2000" dirty="0">
              <a:latin typeface="+mn-lt"/>
            </a:rPr>
            <a:t>Public non-rapid: </a:t>
          </a:r>
          <a:r>
            <a:rPr lang="en-GB" sz="2000" dirty="0">
              <a:effectLst/>
              <a:latin typeface="+mn-lt"/>
            </a:rPr>
            <a:t>110,000 - 159,000</a:t>
          </a:r>
          <a:endParaRPr lang="en-GB" sz="2000" i="1" dirty="0">
            <a:latin typeface="+mn-lt"/>
          </a:endParaRPr>
        </a:p>
      </dgm:t>
    </dgm:pt>
    <dgm:pt modelId="{7A8B81E3-FA25-4EA2-AE1B-566187A93ED6}" type="sibTrans" cxnId="{E2F7A36F-A0F4-4DD4-9F32-D72DC5323713}">
      <dgm:prSet/>
      <dgm:spPr/>
      <dgm:t>
        <a:bodyPr/>
        <a:lstStyle/>
        <a:p>
          <a:endParaRPr lang="en-GB"/>
        </a:p>
      </dgm:t>
    </dgm:pt>
    <dgm:pt modelId="{B74ACC15-3972-4A50-B1CC-ADCED0C6B146}" type="parTrans" cxnId="{E2F7A36F-A0F4-4DD4-9F32-D72DC5323713}">
      <dgm:prSet/>
      <dgm:spPr/>
      <dgm:t>
        <a:bodyPr/>
        <a:lstStyle/>
        <a:p>
          <a:endParaRPr lang="en-GB"/>
        </a:p>
      </dgm:t>
    </dgm:pt>
    <dgm:pt modelId="{2E0E6FD0-867C-4245-9E7D-EC4CED4115A0}" type="pres">
      <dgm:prSet presAssocID="{22D752E9-A9F9-4001-832B-554FA2EAEC55}" presName="linearFlow" presStyleCnt="0">
        <dgm:presLayoutVars>
          <dgm:dir/>
          <dgm:animLvl val="lvl"/>
          <dgm:resizeHandles val="exact"/>
        </dgm:presLayoutVars>
      </dgm:prSet>
      <dgm:spPr/>
    </dgm:pt>
    <dgm:pt modelId="{ECC48C52-6517-4012-8C0B-DA694E312A0E}" type="pres">
      <dgm:prSet presAssocID="{D9F2A542-09F9-447A-A26F-1F62D4E30E4F}" presName="composite" presStyleCnt="0"/>
      <dgm:spPr/>
    </dgm:pt>
    <dgm:pt modelId="{BEA35C56-C502-43A0-BCC5-FD4626278DA1}" type="pres">
      <dgm:prSet presAssocID="{D9F2A542-09F9-447A-A26F-1F62D4E30E4F}" presName="parentText" presStyleLbl="alignNode1" presStyleIdx="0" presStyleCnt="3">
        <dgm:presLayoutVars>
          <dgm:chMax val="1"/>
          <dgm:bulletEnabled val="1"/>
        </dgm:presLayoutVars>
      </dgm:prSet>
      <dgm:spPr/>
    </dgm:pt>
    <dgm:pt modelId="{7B60816D-354F-46DB-A266-4D8531BEB678}" type="pres">
      <dgm:prSet presAssocID="{D9F2A542-09F9-447A-A26F-1F62D4E30E4F}" presName="descendantText" presStyleLbl="alignAcc1" presStyleIdx="0" presStyleCnt="3" custScaleY="96662">
        <dgm:presLayoutVars>
          <dgm:bulletEnabled val="1"/>
        </dgm:presLayoutVars>
      </dgm:prSet>
      <dgm:spPr/>
    </dgm:pt>
    <dgm:pt modelId="{79527CEE-C391-46E9-86F2-F359CCA799EF}" type="pres">
      <dgm:prSet presAssocID="{FA17C74C-0453-4A29-AA6F-4AC320264062}" presName="sp" presStyleCnt="0"/>
      <dgm:spPr/>
    </dgm:pt>
    <dgm:pt modelId="{FACBA2F0-F8C3-452F-B8FE-AD7D80DD0051}" type="pres">
      <dgm:prSet presAssocID="{E7B41CB2-E3D9-45DB-B2B2-E14C87B1A4D7}" presName="composite" presStyleCnt="0"/>
      <dgm:spPr/>
    </dgm:pt>
    <dgm:pt modelId="{3CC372F9-BE29-4554-923D-CE5371BD7713}" type="pres">
      <dgm:prSet presAssocID="{E7B41CB2-E3D9-45DB-B2B2-E14C87B1A4D7}" presName="parentText" presStyleLbl="alignNode1" presStyleIdx="1" presStyleCnt="3" custLinFactNeighborX="984" custLinFactNeighborY="-7410">
        <dgm:presLayoutVars>
          <dgm:chMax val="1"/>
          <dgm:bulletEnabled val="1"/>
        </dgm:presLayoutVars>
      </dgm:prSet>
      <dgm:spPr/>
    </dgm:pt>
    <dgm:pt modelId="{0F967495-F83F-49BD-B48F-C4C9DEDFA78E}" type="pres">
      <dgm:prSet presAssocID="{E7B41CB2-E3D9-45DB-B2B2-E14C87B1A4D7}" presName="descendantText" presStyleLbl="alignAcc1" presStyleIdx="1" presStyleCnt="3" custScaleY="172822" custLinFactNeighborX="192" custLinFactNeighborY="-7738">
        <dgm:presLayoutVars>
          <dgm:bulletEnabled val="1"/>
        </dgm:presLayoutVars>
      </dgm:prSet>
      <dgm:spPr/>
    </dgm:pt>
    <dgm:pt modelId="{5B9F5370-0CAF-4CEB-A609-195A7325730E}" type="pres">
      <dgm:prSet presAssocID="{4727CF02-EE4C-468A-A0CC-B0726DEE4764}" presName="sp" presStyleCnt="0"/>
      <dgm:spPr/>
    </dgm:pt>
    <dgm:pt modelId="{A77F6434-A46A-4CC6-A6F6-5EFD4A13F55A}" type="pres">
      <dgm:prSet presAssocID="{760E30C9-28D5-4DF7-A15E-6715CEF28D12}" presName="composite" presStyleCnt="0"/>
      <dgm:spPr/>
    </dgm:pt>
    <dgm:pt modelId="{D3A7B623-6FAC-40C0-BEEE-64D30BBB8AE9}" type="pres">
      <dgm:prSet presAssocID="{760E30C9-28D5-4DF7-A15E-6715CEF28D12}" presName="parentText" presStyleLbl="alignNode1" presStyleIdx="2" presStyleCnt="3">
        <dgm:presLayoutVars>
          <dgm:chMax val="1"/>
          <dgm:bulletEnabled val="1"/>
        </dgm:presLayoutVars>
      </dgm:prSet>
      <dgm:spPr/>
    </dgm:pt>
    <dgm:pt modelId="{E14DB13F-3861-4714-ACD1-ACDE4AB43CF9}" type="pres">
      <dgm:prSet presAssocID="{760E30C9-28D5-4DF7-A15E-6715CEF28D12}" presName="descendantText" presStyleLbl="alignAcc1" presStyleIdx="2" presStyleCnt="3" custScaleY="173479" custLinFactNeighborX="221" custLinFactNeighborY="14004">
        <dgm:presLayoutVars>
          <dgm:bulletEnabled val="1"/>
        </dgm:presLayoutVars>
      </dgm:prSet>
      <dgm:spPr/>
    </dgm:pt>
  </dgm:ptLst>
  <dgm:cxnLst>
    <dgm:cxn modelId="{703C7700-428A-4663-AB4A-0FE6AE561C08}" srcId="{760E30C9-28D5-4DF7-A15E-6715CEF28D12}" destId="{D781ED5D-A609-47B4-B0B9-F9FBA9CAEB46}" srcOrd="2" destOrd="0" parTransId="{4EDE56ED-C8DA-4929-B8DE-34300B502DFA}" sibTransId="{E972B6F0-5480-4BEB-A9CF-5A33DF2BEB31}"/>
    <dgm:cxn modelId="{CD296003-4DE3-4B82-AADF-3DDF29B5AA7A}" type="presOf" srcId="{E7B41CB2-E3D9-45DB-B2B2-E14C87B1A4D7}" destId="{3CC372F9-BE29-4554-923D-CE5371BD7713}" srcOrd="0" destOrd="0" presId="urn:microsoft.com/office/officeart/2005/8/layout/chevron2"/>
    <dgm:cxn modelId="{A0039605-F5F7-4943-BC1B-A4DF8B340204}" srcId="{E7B41CB2-E3D9-45DB-B2B2-E14C87B1A4D7}" destId="{D6CB6A3E-2A42-4695-97D8-43C271CAF0B0}" srcOrd="0" destOrd="0" parTransId="{30B75603-A70F-4195-B6F0-12D02D0D9140}" sibTransId="{DAF62283-0C7C-4D23-93C4-010326C7586D}"/>
    <dgm:cxn modelId="{96997B16-DFFB-4DCD-B2BA-0C1FFC2E408E}" srcId="{22D752E9-A9F9-4001-832B-554FA2EAEC55}" destId="{D9F2A542-09F9-447A-A26F-1F62D4E30E4F}" srcOrd="0" destOrd="0" parTransId="{DD6B0F49-C587-45B3-A53D-7E9FBF000BCB}" sibTransId="{FA17C74C-0453-4A29-AA6F-4AC320264062}"/>
    <dgm:cxn modelId="{4EEB9823-2B71-403E-BA44-C882C809B434}" srcId="{E7B41CB2-E3D9-45DB-B2B2-E14C87B1A4D7}" destId="{26AA987E-BD95-48E5-8BEC-EC1FA8A45EB8}" srcOrd="2" destOrd="0" parTransId="{1447A41A-0711-47D1-A227-F6C9E5F18692}" sibTransId="{77BB46FC-1318-4ABB-8F4D-47DFAF24C1F5}"/>
    <dgm:cxn modelId="{9F5D6627-E013-4972-89DE-CFDD39337AF8}" srcId="{760E30C9-28D5-4DF7-A15E-6715CEF28D12}" destId="{26D144AE-099C-4649-BE8A-CE7D398827AD}" srcOrd="0" destOrd="0" parTransId="{4849F470-9E2F-4060-AF25-AC3F99C2EBAA}" sibTransId="{9EC734FC-5D2E-44C3-85CC-7AB972805839}"/>
    <dgm:cxn modelId="{844C6932-F141-400E-9FD7-16C221DACE82}" type="presOf" srcId="{D781ED5D-A609-47B4-B0B9-F9FBA9CAEB46}" destId="{E14DB13F-3861-4714-ACD1-ACDE4AB43CF9}" srcOrd="0" destOrd="2" presId="urn:microsoft.com/office/officeart/2005/8/layout/chevron2"/>
    <dgm:cxn modelId="{ADAE603A-CE70-40F6-89A0-F49642A8666B}" type="presOf" srcId="{2F2CB8A2-5C81-4BA5-9388-32BC2FB93B07}" destId="{0F967495-F83F-49BD-B48F-C4C9DEDFA78E}" srcOrd="0" destOrd="1" presId="urn:microsoft.com/office/officeart/2005/8/layout/chevron2"/>
    <dgm:cxn modelId="{D83BB23D-3F5F-4CD5-8E1F-A80EFB2696B8}" type="presOf" srcId="{26AA987E-BD95-48E5-8BEC-EC1FA8A45EB8}" destId="{0F967495-F83F-49BD-B48F-C4C9DEDFA78E}" srcOrd="0" destOrd="2" presId="urn:microsoft.com/office/officeart/2005/8/layout/chevron2"/>
    <dgm:cxn modelId="{542FF745-CCB0-42AC-ADBA-D5AE06FEBDC4}" type="presOf" srcId="{D6CB6A3E-2A42-4695-97D8-43C271CAF0B0}" destId="{0F967495-F83F-49BD-B48F-C4C9DEDFA78E}" srcOrd="0" destOrd="0" presId="urn:microsoft.com/office/officeart/2005/8/layout/chevron2"/>
    <dgm:cxn modelId="{635D0256-496C-40FD-B772-FFEF59E08A58}" type="presOf" srcId="{22D752E9-A9F9-4001-832B-554FA2EAEC55}" destId="{2E0E6FD0-867C-4245-9E7D-EC4CED4115A0}" srcOrd="0" destOrd="0" presId="urn:microsoft.com/office/officeart/2005/8/layout/chevron2"/>
    <dgm:cxn modelId="{5E05B159-91E6-4913-9E63-E009F12D2C3D}" type="presOf" srcId="{188EAA48-1EDE-402C-89A9-CFE8B000E3E1}" destId="{7B60816D-354F-46DB-A266-4D8531BEB678}" srcOrd="0" destOrd="0" presId="urn:microsoft.com/office/officeart/2005/8/layout/chevron2"/>
    <dgm:cxn modelId="{AFE92A5D-883C-41AD-B109-9EB4A335256F}" type="presOf" srcId="{D9F2A542-09F9-447A-A26F-1F62D4E30E4F}" destId="{BEA35C56-C502-43A0-BCC5-FD4626278DA1}" srcOrd="0" destOrd="0" presId="urn:microsoft.com/office/officeart/2005/8/layout/chevron2"/>
    <dgm:cxn modelId="{D854BA65-7B77-4ED7-835C-5BE78701CBE2}" srcId="{D9F2A542-09F9-447A-A26F-1F62D4E30E4F}" destId="{188EAA48-1EDE-402C-89A9-CFE8B000E3E1}" srcOrd="0" destOrd="0" parTransId="{29DEFCAC-7A83-41FF-B593-CF2716F64B3F}" sibTransId="{1AE4F913-1024-43F3-8E48-FF8CA2FD4AC2}"/>
    <dgm:cxn modelId="{E2F7A36F-A0F4-4DD4-9F32-D72DC5323713}" srcId="{760E30C9-28D5-4DF7-A15E-6715CEF28D12}" destId="{40858673-7650-4E60-B6B1-6FE25A12DAAC}" srcOrd="1" destOrd="0" parTransId="{B74ACC15-3972-4A50-B1CC-ADCED0C6B146}" sibTransId="{7A8B81E3-FA25-4EA2-AE1B-566187A93ED6}"/>
    <dgm:cxn modelId="{7E2AEC84-979C-4281-86B9-3EC614A033EC}" srcId="{E7B41CB2-E3D9-45DB-B2B2-E14C87B1A4D7}" destId="{2F2CB8A2-5C81-4BA5-9388-32BC2FB93B07}" srcOrd="1" destOrd="0" parTransId="{193183B5-14F6-4285-A161-616EBD44C211}" sibTransId="{0FDF6DE2-649B-45F2-B21B-CC7B0FECD603}"/>
    <dgm:cxn modelId="{9ADFF89C-1189-43FF-805F-958C500CDF3A}" srcId="{22D752E9-A9F9-4001-832B-554FA2EAEC55}" destId="{E7B41CB2-E3D9-45DB-B2B2-E14C87B1A4D7}" srcOrd="1" destOrd="0" parTransId="{F8DAD799-C811-4638-B364-B1BBCE384D9F}" sibTransId="{4727CF02-EE4C-468A-A0CC-B0726DEE4764}"/>
    <dgm:cxn modelId="{BA1CE3B2-0A4D-4722-9252-B0B7615CF92F}" type="presOf" srcId="{26D144AE-099C-4649-BE8A-CE7D398827AD}" destId="{E14DB13F-3861-4714-ACD1-ACDE4AB43CF9}" srcOrd="0" destOrd="0" presId="urn:microsoft.com/office/officeart/2005/8/layout/chevron2"/>
    <dgm:cxn modelId="{0FE24DBC-3E0C-40D5-ABEA-50EBA9B044B2}" type="presOf" srcId="{40858673-7650-4E60-B6B1-6FE25A12DAAC}" destId="{E14DB13F-3861-4714-ACD1-ACDE4AB43CF9}" srcOrd="0" destOrd="1" presId="urn:microsoft.com/office/officeart/2005/8/layout/chevron2"/>
    <dgm:cxn modelId="{38AEB6C0-5425-4D63-9472-9F89D55CC44A}" srcId="{22D752E9-A9F9-4001-832B-554FA2EAEC55}" destId="{760E30C9-28D5-4DF7-A15E-6715CEF28D12}" srcOrd="2" destOrd="0" parTransId="{C783D99A-7115-401C-91A0-E2A7957797C8}" sibTransId="{80D65A93-DA3B-400E-9FFB-D429D99C25A1}"/>
    <dgm:cxn modelId="{7F9A43CA-5BCC-4E44-A833-8BAC92BB62DA}" type="presOf" srcId="{760E30C9-28D5-4DF7-A15E-6715CEF28D12}" destId="{D3A7B623-6FAC-40C0-BEEE-64D30BBB8AE9}" srcOrd="0" destOrd="0" presId="urn:microsoft.com/office/officeart/2005/8/layout/chevron2"/>
    <dgm:cxn modelId="{93E48B9D-456F-4AE0-B2FA-1CCA270D1E1D}" type="presParOf" srcId="{2E0E6FD0-867C-4245-9E7D-EC4CED4115A0}" destId="{ECC48C52-6517-4012-8C0B-DA694E312A0E}" srcOrd="0" destOrd="0" presId="urn:microsoft.com/office/officeart/2005/8/layout/chevron2"/>
    <dgm:cxn modelId="{BC138D9D-35A6-41B1-AE17-704850F17D4E}" type="presParOf" srcId="{ECC48C52-6517-4012-8C0B-DA694E312A0E}" destId="{BEA35C56-C502-43A0-BCC5-FD4626278DA1}" srcOrd="0" destOrd="0" presId="urn:microsoft.com/office/officeart/2005/8/layout/chevron2"/>
    <dgm:cxn modelId="{AA3C0215-6E7B-4071-BAF1-7346D00E6AF7}" type="presParOf" srcId="{ECC48C52-6517-4012-8C0B-DA694E312A0E}" destId="{7B60816D-354F-46DB-A266-4D8531BEB678}" srcOrd="1" destOrd="0" presId="urn:microsoft.com/office/officeart/2005/8/layout/chevron2"/>
    <dgm:cxn modelId="{EDA4D255-672B-40EA-B1F6-78191EEACB52}" type="presParOf" srcId="{2E0E6FD0-867C-4245-9E7D-EC4CED4115A0}" destId="{79527CEE-C391-46E9-86F2-F359CCA799EF}" srcOrd="1" destOrd="0" presId="urn:microsoft.com/office/officeart/2005/8/layout/chevron2"/>
    <dgm:cxn modelId="{5DE05E73-022F-4AB0-95B4-6F41EBB760E7}" type="presParOf" srcId="{2E0E6FD0-867C-4245-9E7D-EC4CED4115A0}" destId="{FACBA2F0-F8C3-452F-B8FE-AD7D80DD0051}" srcOrd="2" destOrd="0" presId="urn:microsoft.com/office/officeart/2005/8/layout/chevron2"/>
    <dgm:cxn modelId="{90D5B1E3-B7CD-4588-9777-DBF78BC3A4A8}" type="presParOf" srcId="{FACBA2F0-F8C3-452F-B8FE-AD7D80DD0051}" destId="{3CC372F9-BE29-4554-923D-CE5371BD7713}" srcOrd="0" destOrd="0" presId="urn:microsoft.com/office/officeart/2005/8/layout/chevron2"/>
    <dgm:cxn modelId="{C8DCC7BD-E374-4671-94F8-0593F0D43D85}" type="presParOf" srcId="{FACBA2F0-F8C3-452F-B8FE-AD7D80DD0051}" destId="{0F967495-F83F-49BD-B48F-C4C9DEDFA78E}" srcOrd="1" destOrd="0" presId="urn:microsoft.com/office/officeart/2005/8/layout/chevron2"/>
    <dgm:cxn modelId="{3D04675C-C812-436A-9EE9-033F2B123291}" type="presParOf" srcId="{2E0E6FD0-867C-4245-9E7D-EC4CED4115A0}" destId="{5B9F5370-0CAF-4CEB-A609-195A7325730E}" srcOrd="3" destOrd="0" presId="urn:microsoft.com/office/officeart/2005/8/layout/chevron2"/>
    <dgm:cxn modelId="{4A43725F-C76F-4FD5-BFBA-BC9E947457E4}" type="presParOf" srcId="{2E0E6FD0-867C-4245-9E7D-EC4CED4115A0}" destId="{A77F6434-A46A-4CC6-A6F6-5EFD4A13F55A}" srcOrd="4" destOrd="0" presId="urn:microsoft.com/office/officeart/2005/8/layout/chevron2"/>
    <dgm:cxn modelId="{A06BEBD1-8235-4165-BA8F-2C394C318373}" type="presParOf" srcId="{A77F6434-A46A-4CC6-A6F6-5EFD4A13F55A}" destId="{D3A7B623-6FAC-40C0-BEEE-64D30BBB8AE9}" srcOrd="0" destOrd="0" presId="urn:microsoft.com/office/officeart/2005/8/layout/chevron2"/>
    <dgm:cxn modelId="{5A278F01-235B-459C-95EA-C979F79D3ADF}" type="presParOf" srcId="{A77F6434-A46A-4CC6-A6F6-5EFD4A13F55A}" destId="{E14DB13F-3861-4714-ACD1-ACDE4AB43CF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35C56-C502-43A0-BCC5-FD4626278DA1}">
      <dsp:nvSpPr>
        <dsp:cNvPr id="0" name=""/>
        <dsp:cNvSpPr/>
      </dsp:nvSpPr>
      <dsp:spPr>
        <a:xfrm rot="5400000">
          <a:off x="-237094" y="245924"/>
          <a:ext cx="1580631" cy="1106441"/>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Current</a:t>
          </a:r>
          <a:endParaRPr lang="en-GB" sz="2000" kern="1200" dirty="0"/>
        </a:p>
      </dsp:txBody>
      <dsp:txXfrm rot="-5400000">
        <a:off x="2" y="562050"/>
        <a:ext cx="1106441" cy="474190"/>
      </dsp:txXfrm>
    </dsp:sp>
    <dsp:sp modelId="{7B60816D-354F-46DB-A266-4D8531BEB678}">
      <dsp:nvSpPr>
        <dsp:cNvPr id="0" name=""/>
        <dsp:cNvSpPr/>
      </dsp:nvSpPr>
      <dsp:spPr>
        <a:xfrm rot="5400000">
          <a:off x="4514011" y="-3381591"/>
          <a:ext cx="993115" cy="7808254"/>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b="1" kern="1200" dirty="0">
              <a:solidFill>
                <a:schemeClr val="tx1"/>
              </a:solidFill>
            </a:rPr>
            <a:t>~8000 total chargers deployed (Zap Map)</a:t>
          </a:r>
          <a:endParaRPr lang="en-GB" sz="2000" b="1" kern="1200" dirty="0"/>
        </a:p>
      </dsp:txBody>
      <dsp:txXfrm rot="-5400000">
        <a:off x="1106442" y="74458"/>
        <a:ext cx="7759774" cy="896155"/>
      </dsp:txXfrm>
    </dsp:sp>
    <dsp:sp modelId="{3CC372F9-BE29-4554-923D-CE5371BD7713}">
      <dsp:nvSpPr>
        <dsp:cNvPr id="0" name=""/>
        <dsp:cNvSpPr/>
      </dsp:nvSpPr>
      <dsp:spPr>
        <a:xfrm rot="5400000">
          <a:off x="-226207" y="1920204"/>
          <a:ext cx="1580631" cy="1106441"/>
        </a:xfrm>
        <a:prstGeom prst="chevron">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w="6350" cap="flat" cmpd="sng" algn="ctr">
          <a:solidFill>
            <a:schemeClr val="accent5">
              <a:hueOff val="-3379271"/>
              <a:satOff val="-8710"/>
              <a:lumOff val="-588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By 2025</a:t>
          </a:r>
        </a:p>
      </dsp:txBody>
      <dsp:txXfrm rot="-5400000">
        <a:off x="10889" y="2236330"/>
        <a:ext cx="1106441" cy="474190"/>
      </dsp:txXfrm>
    </dsp:sp>
    <dsp:sp modelId="{0F967495-F83F-49BD-B48F-C4C9DEDFA78E}">
      <dsp:nvSpPr>
        <dsp:cNvPr id="0" name=""/>
        <dsp:cNvSpPr/>
      </dsp:nvSpPr>
      <dsp:spPr>
        <a:xfrm rot="5400000">
          <a:off x="4122773" y="-1669688"/>
          <a:ext cx="1775591" cy="7808254"/>
        </a:xfrm>
        <a:prstGeom prst="round2Same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GB" sz="2000" b="1" kern="1200" dirty="0"/>
            <a:t>Total public </a:t>
          </a:r>
          <a:r>
            <a:rPr lang="en-GB" sz="2000" b="1" kern="1200" dirty="0" err="1"/>
            <a:t>chargepoints</a:t>
          </a:r>
          <a:r>
            <a:rPr lang="en-GB" sz="2000" b="1" kern="1200" dirty="0"/>
            <a:t> required</a:t>
          </a:r>
          <a:r>
            <a:rPr lang="en-GB" sz="2000" b="1" kern="1200" dirty="0">
              <a:latin typeface="Calibri" panose="020F0502020204030204"/>
              <a:ea typeface="+mn-ea"/>
              <a:cs typeface="+mn-cs"/>
            </a:rPr>
            <a:t>: 51,200 – 90,900</a:t>
          </a:r>
        </a:p>
        <a:p>
          <a:pPr marL="228600" lvl="1" indent="-228600" algn="l" defTabSz="889000">
            <a:lnSpc>
              <a:spcPct val="90000"/>
            </a:lnSpc>
            <a:spcBef>
              <a:spcPct val="0"/>
            </a:spcBef>
            <a:spcAft>
              <a:spcPct val="15000"/>
            </a:spcAft>
            <a:buFont typeface="Wingdings" panose="05000000000000000000" pitchFamily="2" charset="2"/>
            <a:buChar char="Ø"/>
          </a:pPr>
          <a:r>
            <a:rPr lang="en-GB" sz="2000" kern="1200" dirty="0">
              <a:latin typeface="+mn-lt"/>
              <a:ea typeface="+mn-ea"/>
              <a:cs typeface="+mn-cs"/>
            </a:rPr>
            <a:t>Non-rapid: </a:t>
          </a:r>
          <a:r>
            <a:rPr lang="en-GB" sz="2000" b="0" kern="1200" dirty="0">
              <a:latin typeface="+mn-lt"/>
              <a:ea typeface="+mn-ea"/>
              <a:cs typeface="+mn-cs"/>
            </a:rPr>
            <a:t>39,200 – 64,900</a:t>
          </a:r>
          <a:endParaRPr lang="en-GB" sz="2000" b="0" i="0" kern="1200" dirty="0">
            <a:latin typeface="+mn-lt"/>
            <a:ea typeface="+mn-ea"/>
            <a:cs typeface="+mn-cs"/>
          </a:endParaRPr>
        </a:p>
        <a:p>
          <a:pPr marL="228600" lvl="1" indent="-228600" algn="l" defTabSz="889000">
            <a:lnSpc>
              <a:spcPct val="90000"/>
            </a:lnSpc>
            <a:spcBef>
              <a:spcPct val="0"/>
            </a:spcBef>
            <a:spcAft>
              <a:spcPct val="15000"/>
            </a:spcAft>
            <a:buFont typeface="Wingdings" panose="05000000000000000000" pitchFamily="2" charset="2"/>
            <a:buChar char="Ø"/>
          </a:pPr>
          <a:r>
            <a:rPr lang="en-GB" sz="2000" kern="1200" dirty="0">
              <a:latin typeface="+mn-lt"/>
              <a:ea typeface="+mn-ea"/>
              <a:cs typeface="+mn-cs"/>
            </a:rPr>
            <a:t>En-route rapid chargers: 12,000 - 26,000 </a:t>
          </a:r>
          <a:endParaRPr lang="en-GB" sz="2000" i="1" kern="1200" dirty="0">
            <a:latin typeface="+mn-lt"/>
            <a:ea typeface="+mn-ea"/>
            <a:cs typeface="+mn-cs"/>
          </a:endParaRPr>
        </a:p>
      </dsp:txBody>
      <dsp:txXfrm rot="-5400000">
        <a:off x="1106442" y="1433320"/>
        <a:ext cx="7721577" cy="1602237"/>
      </dsp:txXfrm>
    </dsp:sp>
    <dsp:sp modelId="{D3A7B623-6FAC-40C0-BEEE-64D30BBB8AE9}">
      <dsp:nvSpPr>
        <dsp:cNvPr id="0" name=""/>
        <dsp:cNvSpPr/>
      </dsp:nvSpPr>
      <dsp:spPr>
        <a:xfrm rot="5400000">
          <a:off x="-237094" y="3832109"/>
          <a:ext cx="1580631" cy="1106441"/>
        </a:xfrm>
        <a:prstGeom prst="chevron">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Tx/>
            <a:buSzTx/>
            <a:buFontTx/>
            <a:buNone/>
          </a:pPr>
          <a:r>
            <a:rPr lang="en-GB" sz="2000" kern="1200" dirty="0"/>
            <a:t>By 2030 </a:t>
          </a:r>
        </a:p>
      </dsp:txBody>
      <dsp:txXfrm rot="-5400000">
        <a:off x="2" y="4148235"/>
        <a:ext cx="1106441" cy="474190"/>
      </dsp:txXfrm>
    </dsp:sp>
    <dsp:sp modelId="{E14DB13F-3861-4714-ACD1-ACDE4AB43CF9}">
      <dsp:nvSpPr>
        <dsp:cNvPr id="0" name=""/>
        <dsp:cNvSpPr/>
      </dsp:nvSpPr>
      <dsp:spPr>
        <a:xfrm rot="5400000">
          <a:off x="4119398" y="348471"/>
          <a:ext cx="1782341" cy="7808254"/>
        </a:xfrm>
        <a:prstGeom prst="round2Same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b="1" kern="1200" dirty="0"/>
            <a:t>Total public </a:t>
          </a:r>
          <a:r>
            <a:rPr lang="en-GB" sz="2000" b="1" kern="1200" dirty="0" err="1"/>
            <a:t>chargepoints</a:t>
          </a:r>
          <a:r>
            <a:rPr lang="en-GB" sz="2000" b="1" kern="1200" dirty="0"/>
            <a:t> required</a:t>
          </a:r>
          <a:r>
            <a:rPr lang="en-GB" sz="2000" b="1" kern="1200" dirty="0">
              <a:latin typeface="Calibri" panose="020F0502020204030204"/>
              <a:ea typeface="+mn-ea"/>
              <a:cs typeface="+mn-cs"/>
            </a:rPr>
            <a:t>: </a:t>
          </a:r>
          <a:r>
            <a:rPr lang="en-GB" sz="2000" b="1" kern="1200" dirty="0">
              <a:latin typeface="+mn-lt"/>
            </a:rPr>
            <a:t>143,000 – 220,200</a:t>
          </a:r>
        </a:p>
        <a:p>
          <a:pPr marL="228600" lvl="1" indent="-228600" algn="l" defTabSz="889000">
            <a:lnSpc>
              <a:spcPct val="90000"/>
            </a:lnSpc>
            <a:spcBef>
              <a:spcPct val="0"/>
            </a:spcBef>
            <a:spcAft>
              <a:spcPct val="15000"/>
            </a:spcAft>
            <a:buFont typeface="Wingdings" panose="05000000000000000000" pitchFamily="2" charset="2"/>
            <a:buChar char="Ø"/>
          </a:pPr>
          <a:r>
            <a:rPr lang="en-GB" sz="2000" kern="1200" dirty="0">
              <a:latin typeface="+mn-lt"/>
            </a:rPr>
            <a:t>Public non-rapid: </a:t>
          </a:r>
          <a:r>
            <a:rPr lang="en-GB" sz="2000" kern="1200" dirty="0">
              <a:effectLst/>
              <a:latin typeface="+mn-lt"/>
            </a:rPr>
            <a:t>110,000 - 159,000</a:t>
          </a:r>
          <a:endParaRPr lang="en-GB" sz="2000" i="1" kern="1200" dirty="0">
            <a:latin typeface="+mn-lt"/>
          </a:endParaRPr>
        </a:p>
        <a:p>
          <a:pPr marL="228600" lvl="1" indent="-228600" algn="l" defTabSz="889000" rtl="0">
            <a:lnSpc>
              <a:spcPct val="90000"/>
            </a:lnSpc>
            <a:spcBef>
              <a:spcPct val="0"/>
            </a:spcBef>
            <a:spcAft>
              <a:spcPct val="15000"/>
            </a:spcAft>
            <a:buFont typeface="Wingdings" panose="05000000000000000000" pitchFamily="2" charset="2"/>
            <a:buChar char="Ø"/>
          </a:pPr>
          <a:r>
            <a:rPr lang="en-GB" sz="2000" kern="1200" dirty="0">
              <a:latin typeface="+mn-lt"/>
            </a:rPr>
            <a:t>Public </a:t>
          </a:r>
          <a:r>
            <a:rPr lang="en-GB" sz="2000" kern="1200" dirty="0" err="1">
              <a:latin typeface="+mn-lt"/>
            </a:rPr>
            <a:t>en</a:t>
          </a:r>
          <a:r>
            <a:rPr lang="en-GB" sz="2000" kern="1200" dirty="0">
              <a:latin typeface="+mn-lt"/>
            </a:rPr>
            <a:t>-route rapid chargers: </a:t>
          </a:r>
          <a:r>
            <a:rPr lang="en-GB" sz="2000" kern="1200" dirty="0">
              <a:effectLst/>
              <a:latin typeface="+mn-lt"/>
            </a:rPr>
            <a:t>33,000 - 61,200</a:t>
          </a:r>
          <a:endParaRPr lang="en-GB" sz="2000" i="1" kern="1200" dirty="0">
            <a:latin typeface="+mn-lt"/>
          </a:endParaRPr>
        </a:p>
      </dsp:txBody>
      <dsp:txXfrm rot="-5400000">
        <a:off x="1106442" y="3448435"/>
        <a:ext cx="7721247" cy="160832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27FF0-FD05-4B4A-891A-354503725CB6}" type="datetimeFigureOut">
              <a:rPr lang="en-US" smtClean="0"/>
              <a:t>3/12/24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AF4F2-6B79-DC43-B449-52BD98E54F89}" type="slidenum">
              <a:rPr lang="en-US" smtClean="0"/>
              <a:t>‹#›</a:t>
            </a:fld>
            <a:endParaRPr lang="en-US"/>
          </a:p>
        </p:txBody>
      </p:sp>
    </p:spTree>
    <p:extLst>
      <p:ext uri="{BB962C8B-B14F-4D97-AF65-F5344CB8AC3E}">
        <p14:creationId xmlns:p14="http://schemas.microsoft.com/office/powerpoint/2010/main" val="2205939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000000"/>
                </a:solidFill>
                <a:effectLst/>
                <a:latin typeface="korto-book"/>
              </a:rPr>
              <a:t>Progress? </a:t>
            </a:r>
            <a:r>
              <a:rPr lang="en-GB" b="0" i="0" dirty="0">
                <a:solidFill>
                  <a:srgbClr val="000000"/>
                </a:solidFill>
                <a:effectLst/>
                <a:latin typeface="korto-book"/>
              </a:rPr>
              <a:t>Ref National EV Strategy. Scale and pace of delivery…..positive change in last 2 years, the pieces are there for rapid progress, STBs playing a role in enabling that….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000000"/>
              </a:solidFill>
              <a:effectLst/>
              <a:latin typeface="korto-boo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000000"/>
                </a:solidFill>
                <a:effectLst/>
                <a:latin typeface="korto-book"/>
              </a:rPr>
              <a:t>Panellists will provide insight into the role STBs are playing on EVs and charging, including: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000000"/>
              </a:solidFill>
              <a:effectLst/>
              <a:latin typeface="korto-boo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000000"/>
              </a:solidFill>
              <a:effectLst/>
              <a:latin typeface="korto-boo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000000"/>
              </a:solidFill>
              <a:effectLst/>
              <a:latin typeface="korto-boo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srgbClr val="101246"/>
              </a:solidFill>
              <a:effectLst/>
              <a:uLnTx/>
              <a:uFillTx/>
              <a:latin typeface="Verdana" panose="020B060403050404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A5AE-29A4-2642-BB70-EA2294B02B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7064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Progress since start – what we targeted….</a:t>
            </a:r>
          </a:p>
          <a:p>
            <a:endParaRPr lang="en-GB" dirty="0"/>
          </a:p>
          <a:p>
            <a:r>
              <a:rPr lang="en-GB" dirty="0"/>
              <a:t>Policy &amp; recommendations – but we wanted to build something tangible </a:t>
            </a:r>
          </a:p>
          <a:p>
            <a:endParaRPr lang="en-GB" dirty="0"/>
          </a:p>
          <a:p>
            <a:r>
              <a:rPr lang="en-GB" dirty="0" err="1"/>
              <a:t>Routemap</a:t>
            </a:r>
            <a:r>
              <a:rPr lang="en-GB" dirty="0"/>
              <a:t>….Framework for outcomes we want to see.</a:t>
            </a:r>
          </a:p>
          <a:p>
            <a:endParaRPr lang="en-GB" dirty="0"/>
          </a:p>
          <a:p>
            <a:r>
              <a:rPr lang="en-GB" dirty="0"/>
              <a:t>Integrated but place based flexibility </a:t>
            </a:r>
          </a:p>
          <a:p>
            <a:endParaRPr lang="en-GB" dirty="0"/>
          </a:p>
          <a:p>
            <a:r>
              <a:rPr lang="en-GB" dirty="0"/>
              <a:t>Confidence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B1821-0E94-44F3-8E24-FEC79E217F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444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Whole network view which informs Local Authority plans, strategies and delivery.</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Evidencing and supporting public spend – LEVI &amp; ORCS</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EV strategies, Local Transport Plans, Local Area Energy Plans</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Supported by TfN’s EV regional partner group</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GB" sz="1500" b="0" i="0" u="none" strike="noStrike" kern="1200" cap="none" spc="0" normalizeH="0" baseline="0" noProof="0" dirty="0">
              <a:ln>
                <a:noFill/>
              </a:ln>
              <a:solidFill>
                <a:prstClr val="black"/>
              </a:solidFill>
              <a:effectLst/>
              <a:uLnTx/>
              <a:uFillTx/>
              <a:latin typeface="Verdana"/>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Advice to central Government and evidence charging requirements nationally. Strategy published Dec 2022. Developing a TfN ‘state of play’</a:t>
            </a:r>
            <a:r>
              <a:rPr lang="en-GB" sz="1500" dirty="0">
                <a:solidFill>
                  <a:prstClr val="black"/>
                </a:solidFill>
                <a:latin typeface="Verdana"/>
              </a:rPr>
              <a:t> report</a:t>
            </a:r>
            <a:r>
              <a:rPr kumimoji="0" lang="en-GB" sz="1500" b="0" i="0" u="none" strike="noStrike" kern="1200" cap="none" spc="0" normalizeH="0" baseline="0" noProof="0" dirty="0">
                <a:ln>
                  <a:noFill/>
                </a:ln>
                <a:solidFill>
                  <a:prstClr val="black"/>
                </a:solidFill>
                <a:effectLst/>
                <a:uLnTx/>
                <a:uFillTx/>
                <a:latin typeface="Verdana"/>
                <a:ea typeface="+mn-ea"/>
                <a:cs typeface="+mn-cs"/>
              </a:rPr>
              <a:t> for 2024.</a:t>
            </a:r>
            <a:endParaRPr lang="en-GB" sz="1500" dirty="0">
              <a:solidFill>
                <a:prstClr val="black"/>
              </a:solidFill>
              <a:latin typeface="Verdana"/>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endParaRPr lang="en-GB" sz="1500" dirty="0">
              <a:solidFill>
                <a:prstClr val="black"/>
              </a:solidFill>
              <a:latin typeface="Verdana"/>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Informing delivery partner activities (i.e.)</a:t>
            </a:r>
            <a:r>
              <a:rPr lang="en-GB" sz="1500" dirty="0">
                <a:solidFill>
                  <a:prstClr val="black"/>
                </a:solidFill>
                <a:latin typeface="Verdana"/>
              </a:rPr>
              <a:t>:</a:t>
            </a:r>
            <a:endParaRPr kumimoji="0" lang="en-GB" sz="1500" b="0" i="0" u="none" strike="noStrike" kern="1200" cap="none" spc="0" normalizeH="0" baseline="0" noProof="0" dirty="0">
              <a:ln>
                <a:noFill/>
              </a:ln>
              <a:solidFill>
                <a:prstClr val="black"/>
              </a:solidFill>
              <a:effectLst/>
              <a:uLnTx/>
              <a:uFillTx/>
              <a:latin typeface="Verdana"/>
              <a:ea typeface="+mn-ea"/>
              <a:cs typeface="+mn-cs"/>
            </a:endParaRP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500" dirty="0">
                <a:solidFill>
                  <a:prstClr val="black"/>
                </a:solidFill>
                <a:latin typeface="Verdana"/>
              </a:rPr>
              <a:t>National Government</a:t>
            </a:r>
            <a:r>
              <a:rPr kumimoji="0" lang="en-GB" sz="1500" b="0" i="0" u="none" strike="noStrike" kern="1200" cap="none" spc="0" normalizeH="0" baseline="0" noProof="0" dirty="0">
                <a:ln>
                  <a:noFill/>
                </a:ln>
                <a:solidFill>
                  <a:prstClr val="black"/>
                </a:solidFill>
                <a:effectLst/>
                <a:uLnTx/>
                <a:uFillTx/>
                <a:latin typeface="Verdana"/>
                <a:ea typeface="+mn-ea"/>
                <a:cs typeface="+mn-cs"/>
              </a:rPr>
              <a:t> policy and legislation decisions</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National Funding activities (LEVI strategy and RCF)</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Rail North / Trans-Pennine Rail Upgrade</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Electricity DNOs</a:t>
            </a:r>
          </a:p>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endParaRPr lang="en-GB" sz="1500" dirty="0">
              <a:solidFill>
                <a:prstClr val="black"/>
              </a:solidFill>
              <a:latin typeface="Verdana"/>
            </a:endParaRPr>
          </a:p>
          <a:p>
            <a:pPr marL="342900" indent="-342900">
              <a:spcAft>
                <a:spcPts val="600"/>
              </a:spcAft>
              <a:buFont typeface="+mj-lt"/>
              <a:buAutoNum type="arabicPeriod"/>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Drawing in private sector interest and investment.</a:t>
            </a:r>
          </a:p>
          <a:p>
            <a:pPr marL="342900" indent="-342900">
              <a:spcAft>
                <a:spcPts val="600"/>
              </a:spcAft>
              <a:buFont typeface="+mj-lt"/>
              <a:buAutoNum type="arabicPeriod"/>
              <a:defRPr/>
            </a:pPr>
            <a:endParaRPr kumimoji="0" lang="en-GB" sz="1500" b="0" i="0" u="none" strike="noStrike" kern="1200" cap="none" spc="0" normalizeH="0" baseline="0" noProof="0" dirty="0">
              <a:ln>
                <a:noFill/>
              </a:ln>
              <a:solidFill>
                <a:prstClr val="black"/>
              </a:solidFill>
              <a:effectLst/>
              <a:uLnTx/>
              <a:uFillTx/>
              <a:latin typeface="Verdana"/>
              <a:ea typeface="+mn-ea"/>
              <a:cs typeface="+mn-cs"/>
            </a:endParaRPr>
          </a:p>
          <a:p>
            <a:pPr marL="342900" indent="-342900">
              <a:spcAft>
                <a:spcPts val="600"/>
              </a:spcAft>
              <a:buFont typeface="+mj-lt"/>
              <a:buAutoNum type="arabicPeriod"/>
              <a:defRPr/>
            </a:pPr>
            <a:r>
              <a:rPr kumimoji="0" lang="en-GB" sz="1500" b="0" i="0" u="none" strike="noStrike" kern="1200" cap="none" spc="0" normalizeH="0" baseline="0" noProof="0" dirty="0">
                <a:ln>
                  <a:noFill/>
                </a:ln>
                <a:solidFill>
                  <a:prstClr val="black"/>
                </a:solidFill>
                <a:effectLst/>
                <a:uLnTx/>
                <a:uFillTx/>
                <a:latin typeface="Verdana"/>
                <a:ea typeface="+mn-ea"/>
                <a:cs typeface="+mn-cs"/>
              </a:rPr>
              <a:t>Shaping systems approach to facilitate accelerated delivery on pan-regional priorities. Data collaborations with DNOs, National Grid and Ofgem (new Regional Systems Planner strengthens the role of regional strategic planning).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kern="1200" noProof="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dk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92E76-1861-4EE7-8F49-7209860FBF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78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CAS - BAU and Accelerated Uptakes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725FA-58A7-42F7-9794-7D3AF58D81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180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Verdana" panose="020B0604030504040204" pitchFamily="34" charset="0"/>
              </a:rPr>
              <a:t>To monitor and evaluate delivery against future plans it is important to know where current infrastructure is located.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CAS accelerated EV uptake </a:t>
            </a:r>
            <a:endParaRPr lang="en-GB" sz="1200" b="1" dirty="0">
              <a:solidFill>
                <a:srgbClr val="000000"/>
              </a:solidFill>
              <a:latin typeface="Verdana" panose="020B060403050404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725FA-58A7-42F7-9794-7D3AF58D81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104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prstClr val="black"/>
                </a:solidFill>
                <a:latin typeface="Verdana"/>
              </a:rPr>
              <a:t>Exploring improvements and new data </a:t>
            </a:r>
            <a:r>
              <a:rPr lang="en-GB" sz="1200" dirty="0">
                <a:solidFill>
                  <a:prstClr val="black"/>
                </a:solidFill>
                <a:latin typeface="Verdana"/>
              </a:rPr>
              <a:t>avenues - buses and depots; freight and warehousing; fleets; co-charging; land identification crowdsourcing and more…….</a:t>
            </a: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92E76-1861-4EE7-8F49-7209860FBF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70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A5AE-29A4-2642-BB70-EA2294B02B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9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Summary of Peninsula Transport Strategy and one of the four key outcomes being ‘Going Electric’</a:t>
            </a:r>
          </a:p>
          <a:p>
            <a:r>
              <a:rPr lang="en-GB" dirty="0"/>
              <a:t>By way of brief introduction, Peninsula Transport and Western Gateway have undertaken an EV infrastructure demand forecasting exercise, with WSP, to understand the future demand for EVs and therefore </a:t>
            </a:r>
            <a:r>
              <a:rPr lang="en-GB" dirty="0" err="1"/>
              <a:t>chargepoints</a:t>
            </a:r>
            <a:r>
              <a:rPr lang="en-GB" dirty="0"/>
              <a:t> in coming years.  Alongside this, both Peninsula Transport and Western Gateway have been preparing their Transport Strategies.  </a:t>
            </a:r>
          </a:p>
          <a:p>
            <a:r>
              <a:rPr lang="en-GB" dirty="0"/>
              <a:t>Peninsula Transport have recently gone out to consultation for their Strategy and are working towards adoption of the strategy at our next Board on 7</a:t>
            </a:r>
            <a:r>
              <a:rPr lang="en-GB" baseline="30000" dirty="0"/>
              <a:t>th</a:t>
            </a:r>
            <a:r>
              <a:rPr lang="en-GB" dirty="0"/>
              <a:t> March.  The Strategy features four key outcomes by 2050 – one of which is ‘Going Electric’ – aimed at facilitating the rollout of alternative fuel infrastructure across the region. </a:t>
            </a:r>
          </a:p>
          <a:p>
            <a:r>
              <a:rPr lang="en-GB" dirty="0"/>
              <a:t>What I’m focusing on in this presentation are two key challenges in the South west – Rurality, and Seasonality.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27DB3-01DD-C24C-9244-71BCFFACF3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803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Credit WSP.  Note – numbers are based on publicly accessible EVCPs – both in car parks and on-street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Difficult to see on image but areas with blue dots are forecast to be reliant on public intervention to install EVCPs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Viability – short term.  As the network reaches ‘tipping point’ the delivery model may become more commercial and therefore less reliant on public sector however currently this shows significant public sector intervention in the South West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way of context – there were 2,408 public </a:t>
            </a:r>
            <a:r>
              <a:rPr lang="en-GB" dirty="0" err="1"/>
              <a:t>chargepoints</a:t>
            </a:r>
            <a:r>
              <a:rPr lang="en-GB" dirty="0"/>
              <a:t> in SW in Jan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Gill Sans MT" panose="020B0502020104020203" pitchFamily="34" charset="0"/>
              </a:rPr>
              <a:t>Cost neutral network is essential for the public sector to deliver this infrastructure in the short term due to pressures on funding and resources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6F8E5-A9E7-4D71-8D21-7460D2FC8D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768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Christmas 2023 – headlines</a:t>
            </a:r>
          </a:p>
          <a:p>
            <a:r>
              <a:rPr lang="en-GB" dirty="0"/>
              <a:t>Whilst these were no doubt exaggerated and exacerbated due to the concentrated travel period during the festive period, it highlighted a growing issue which is of real concern in the Southwest around meeting the demand of the visitor economy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6F8E5-A9E7-4D71-8D21-7460D2FC8D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857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parts of the SRN in Peninsula increase by 70%.  </a:t>
            </a:r>
            <a:r>
              <a:rPr lang="en-GB" b="1" dirty="0"/>
              <a:t>Confidence</a:t>
            </a:r>
            <a:r>
              <a:rPr lang="en-GB" dirty="0"/>
              <a:t> in the ability of visitors to charge is key.</a:t>
            </a:r>
          </a:p>
          <a:p>
            <a:r>
              <a:rPr lang="en-GB" dirty="0"/>
              <a:t>Exeter Services – second most popular EV charging location in 2022 in UK.</a:t>
            </a:r>
          </a:p>
          <a:p>
            <a:r>
              <a:rPr lang="en-GB" dirty="0"/>
              <a:t>Pic – </a:t>
            </a:r>
            <a:r>
              <a:rPr lang="en-GB" dirty="0" err="1"/>
              <a:t>Woolacombe</a:t>
            </a:r>
            <a:r>
              <a:rPr lang="en-GB" dirty="0"/>
              <a:t> Holiday Park</a:t>
            </a:r>
          </a:p>
          <a:p>
            <a:r>
              <a:rPr lang="en-GB" dirty="0"/>
              <a:t>Destination parking at attractions, accommodation and resorts</a:t>
            </a:r>
          </a:p>
          <a:p>
            <a:r>
              <a:rPr lang="en-GB" dirty="0"/>
              <a:t>As well as improved sustainable transport options at destinations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6F8E5-A9E7-4D71-8D21-7460D2FC8D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48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Credit </a:t>
            </a:r>
            <a:r>
              <a:rPr lang="en-GB" dirty="0" err="1"/>
              <a:t>Cenex</a:t>
            </a:r>
            <a:r>
              <a:rPr lang="en-GB" dirty="0"/>
              <a:t> &amp; Atkins</a:t>
            </a:r>
          </a:p>
          <a:p>
            <a:r>
              <a:rPr lang="en-GB" dirty="0"/>
              <a:t>This study really highlighted the considerable challenge for the southwest in offering ay real alternative fuel solutions.  </a:t>
            </a:r>
          </a:p>
          <a:p>
            <a:r>
              <a:rPr lang="en-GB" dirty="0"/>
              <a:t>Each green dot represents a potential ‘deliverable’ location on the SRN.  </a:t>
            </a:r>
          </a:p>
          <a:p>
            <a:r>
              <a:rPr lang="en-GB" dirty="0"/>
              <a:t>The limited extent of the SRN in the Southwest means that solutions are also required away from that network. </a:t>
            </a:r>
          </a:p>
          <a:p>
            <a:r>
              <a:rPr lang="en-GB" dirty="0"/>
              <a:t>Red dots signify locations with high road freight employment, and therefore freight movements and could be used as additional fuelling locations. The colour shading shows 20km drive catchment of each of the points – evidences that there still significant gaps in some parts of the region.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6F8E5-A9E7-4D71-8D21-7460D2FC8D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2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the adoption of Transport Strategies across both Peninsula Transport and Western Gateway, both STBs can now look to developing our EV infrastructure plans. </a:t>
            </a:r>
          </a:p>
          <a:p>
            <a:r>
              <a:rPr lang="en-GB" dirty="0"/>
              <a:t>Bringing together the main players across the region will be the first step towards a coordinated and consistent approach.</a:t>
            </a:r>
          </a:p>
          <a:p>
            <a:r>
              <a:rPr lang="en-GB" dirty="0"/>
              <a:t>The clear priority outcome in Peninsula Transport Strategy gives us the mandate to push on with advocating for EV infrastructure expansion.</a:t>
            </a:r>
          </a:p>
          <a:p>
            <a:r>
              <a:rPr lang="en-GB" dirty="0"/>
              <a:t>We will work with local authorities to support LEVI bid outcomes, </a:t>
            </a:r>
          </a:p>
          <a:p>
            <a:r>
              <a:rPr lang="en-GB" dirty="0"/>
              <a:t>Rural mobility – alongside EV we are working on a series of rural mobility pilots which as considerable overlap with this work</a:t>
            </a:r>
          </a:p>
          <a:p>
            <a:r>
              <a:rPr lang="en-GB" dirty="0"/>
              <a:t>Expansion of ‘destination charging’ and working with the tourism sectors to ensure this is prioritised</a:t>
            </a:r>
          </a:p>
          <a:p>
            <a:r>
              <a:rPr lang="en-GB" dirty="0"/>
              <a:t>Building on the Alt fuels for freight work to consider and promote optimum locations for commercial/freight refuelling locations, working with the private sector and our regional freight forum to </a:t>
            </a:r>
            <a:r>
              <a:rPr lang="en-GB"/>
              <a:t>facilitate this.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6F8E5-A9E7-4D71-8D21-7460D2FC8D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05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A5AE-29A4-2642-BB70-EA2294B02B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681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tx1"/>
                </a:solidFill>
                <a:effectLst/>
                <a:latin typeface="+mn-lt"/>
                <a:ea typeface="+mn-ea"/>
                <a:cs typeface="+mn-cs"/>
              </a:rPr>
              <a:t>WHOLE NETWORK 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 </a:t>
            </a:r>
            <a:r>
              <a:rPr lang="en-GB" sz="1200" b="0" dirty="0"/>
              <a:t>full and effective network, which is resilient and flexible requires a mix of charging solutions.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kern="1200" dirty="0">
                <a:solidFill>
                  <a:schemeClr val="tx1"/>
                </a:solidFill>
                <a:effectLst/>
                <a:latin typeface="+mn-lt"/>
                <a:ea typeface="+mn-ea"/>
                <a:cs typeface="+mn-cs"/>
              </a:rPr>
              <a:t>WHOLE SYSTEM 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Gain a </a:t>
            </a:r>
            <a:r>
              <a:rPr lang="en-GB" sz="1200" b="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better understanding of likely electricity grid requirements, constraints and implications….but also the solutions, when making deployment decisions.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About efficiency of multi-agency delivery, informing decisions made elsewhere and supporting a holistic approach to what can be large scale interventions </a:t>
            </a:r>
          </a:p>
          <a:p>
            <a:pPr marL="0" marR="0" lvl="0" indent="0" algn="just" defTabSz="914400" rtl="0" eaLnBrk="1" fontAlgn="auto" latinLnBrk="0" hangingPunct="1">
              <a:lnSpc>
                <a:spcPct val="115000"/>
              </a:lnSpc>
              <a:spcBef>
                <a:spcPts val="0"/>
              </a:spcBef>
              <a:spcAft>
                <a:spcPts val="1200"/>
              </a:spcAft>
              <a:buClrTx/>
              <a:buSzTx/>
              <a:buFontTx/>
              <a:buNone/>
              <a:tabLst/>
              <a:defRPr/>
            </a:pPr>
            <a:endParaRPr kumimoji="0" lang="en-GB" sz="1200" b="0" i="0" u="sng" strike="noStrike" kern="1200" cap="none" spc="0" normalizeH="0" baseline="0" noProof="0" dirty="0">
              <a:ln>
                <a:noFill/>
              </a:ln>
              <a:solidFill>
                <a:srgbClr val="101246"/>
              </a:solidFill>
              <a:effectLst/>
              <a:uLnTx/>
              <a:uFillTx/>
              <a:latin typeface="Verdana" panose="020B0604030504040204" pitchFamily="34" charset="0"/>
              <a:ea typeface="+mn-ea"/>
              <a:cs typeface="+mn-cs"/>
            </a:endParaRPr>
          </a:p>
          <a:p>
            <a:pPr marL="0" marR="0" lvl="0" indent="0" algn="just" defTabSz="914400" rtl="0" eaLnBrk="1" fontAlgn="auto" latinLnBrk="0" hangingPunct="1">
              <a:lnSpc>
                <a:spcPct val="115000"/>
              </a:lnSpc>
              <a:spcBef>
                <a:spcPts val="0"/>
              </a:spcBef>
              <a:spcAft>
                <a:spcPts val="1200"/>
              </a:spcAft>
              <a:buClrTx/>
              <a:buSzTx/>
              <a:buFontTx/>
              <a:buNone/>
              <a:tabLst/>
              <a:defRPr/>
            </a:pPr>
            <a:r>
              <a:rPr lang="en-GB" sz="1200" b="1" dirty="0">
                <a:latin typeface="Calibri" panose="020F0502020204030204" pitchFamily="34" charset="0"/>
                <a:cs typeface="Times New Roman" panose="02020603050405020304" pitchFamily="18" charset="0"/>
              </a:rPr>
              <a:t>Steering Group Objectives:</a:t>
            </a:r>
          </a:p>
          <a:p>
            <a:pPr marL="342900" lvl="0" indent="-342900">
              <a:lnSpc>
                <a:spcPct val="107000"/>
              </a:lnSpc>
              <a:buFont typeface="Arial" panose="020B0604020202020204" pitchFamily="34" charset="0"/>
              <a:buChar char="•"/>
              <a:tabLst>
                <a:tab pos="457200" algn="l"/>
              </a:tabLs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To shape and support the effective evidence development and supporting capabilities </a:t>
            </a:r>
            <a:r>
              <a:rPr lang="en-GB" sz="1200" dirty="0">
                <a:effectLst/>
                <a:latin typeface="Calibri" panose="020F0502020204030204" pitchFamily="34" charset="0"/>
                <a:ea typeface="Calibri" panose="020F0502020204030204" pitchFamily="34" charset="0"/>
                <a:cs typeface="Times New Roman" panose="02020603050405020304" pitchFamily="18" charset="0"/>
              </a:rPr>
              <a:t>as set out in TfN’s EVCI Framework, which aims to enhance local, regional and national decision making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activties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Arial" panose="020B0604020202020204" pitchFamily="34" charset="0"/>
              <a:buChar char="•"/>
              <a:tabLst>
                <a:tab pos="457200" algn="l"/>
              </a:tabLs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To develop a tangible evidence base to support </a:t>
            </a:r>
            <a:r>
              <a:rPr lang="en-GB" sz="1200" dirty="0">
                <a:effectLst/>
                <a:latin typeface="Calibri" panose="020F0502020204030204" pitchFamily="34" charset="0"/>
                <a:ea typeface="Calibri" panose="020F0502020204030204" pitchFamily="34" charset="0"/>
                <a:cs typeface="Times New Roman" panose="02020603050405020304" pitchFamily="18" charset="0"/>
              </a:rPr>
              <a:t>user-centred, placed-based and outcome-focused outcomes for</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EV charging infrastructure in the North, which supports objectives for both decarbonisation and inclusivity.</a:t>
            </a:r>
          </a:p>
          <a:p>
            <a:pPr marL="342900" lvl="0" indent="-342900">
              <a:lnSpc>
                <a:spcPct val="107000"/>
              </a:lnSpc>
              <a:buFont typeface="Arial" panose="020B0604020202020204" pitchFamily="34" charset="0"/>
              <a:buChar char="•"/>
              <a:tabLst>
                <a:tab pos="457200" algn="l"/>
              </a:tabLs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To facilitate constructive application and sharing of knowledge and collaboration across EVCI partner expertise across the North</a:t>
            </a:r>
            <a:r>
              <a:rPr lang="en-GB" sz="1200" dirty="0">
                <a:effectLst/>
                <a:latin typeface="Calibri" panose="020F0502020204030204" pitchFamily="34" charset="0"/>
                <a:ea typeface="Calibri" panose="020F0502020204030204" pitchFamily="34" charset="0"/>
                <a:cs typeface="Times New Roman" panose="02020603050405020304" pitchFamily="18" charset="0"/>
              </a:rPr>
              <a:t>. Bringing multiple-agencies together to support delivery of a whole system approach through integration of transport, land-use and energy systems. </a:t>
            </a:r>
          </a:p>
          <a:p>
            <a:pPr marL="342900" lvl="0" indent="-342900">
              <a:lnSpc>
                <a:spcPct val="107000"/>
              </a:lnSpc>
              <a:buFont typeface="Arial" panose="020B0604020202020204" pitchFamily="34" charset="0"/>
              <a:buChar char="•"/>
              <a:tabLst>
                <a:tab pos="457200" algn="l"/>
              </a:tabLs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As a guiding principle, this group should seek to support clarity, consistency and a ‘joined up’ approach to EVCI where appropriate</a:t>
            </a:r>
            <a:r>
              <a:rPr lang="en-GB" sz="1200" dirty="0">
                <a:effectLst/>
                <a:latin typeface="Calibri" panose="020F0502020204030204" pitchFamily="34" charset="0"/>
                <a:ea typeface="Calibri" panose="020F0502020204030204" pitchFamily="34" charset="0"/>
                <a:cs typeface="Times New Roman" panose="02020603050405020304" pitchFamily="18" charset="0"/>
              </a:rPr>
              <a:t>. TfN, via the EV Steering Group will seek avenues to promote awareness and communicate key messages and evidence supporting the shared vision for the North.</a:t>
            </a:r>
          </a:p>
          <a:p>
            <a:pPr marL="0" marR="0" lvl="0" indent="0" algn="just" defTabSz="914400" rtl="0" eaLnBrk="1" fontAlgn="auto" latinLnBrk="0" hangingPunct="1">
              <a:lnSpc>
                <a:spcPct val="115000"/>
              </a:lnSpc>
              <a:spcBef>
                <a:spcPts val="0"/>
              </a:spcBef>
              <a:spcAft>
                <a:spcPts val="1200"/>
              </a:spcAft>
              <a:buClrTx/>
              <a:buSzTx/>
              <a:buFontTx/>
              <a:buNone/>
              <a:tabLst/>
              <a:defRPr/>
            </a:pPr>
            <a:endParaRPr kumimoji="0" lang="en-GB" sz="1200" b="0" i="0" u="sng" strike="noStrike" kern="1200" cap="none" spc="0" normalizeH="0" baseline="0" noProof="0" dirty="0">
              <a:ln>
                <a:noFill/>
              </a:ln>
              <a:solidFill>
                <a:srgbClr val="101246"/>
              </a:solidFill>
              <a:effectLst/>
              <a:uLnTx/>
              <a:uFillTx/>
              <a:latin typeface="Verdana" panose="020B0604030504040204" pitchFamily="34" charset="0"/>
              <a:ea typeface="+mn-ea"/>
              <a:cs typeface="+mn-cs"/>
            </a:endParaRPr>
          </a:p>
          <a:p>
            <a:pPr marL="0" marR="0" lvl="0" indent="0" algn="just" defTabSz="914400" rtl="0" eaLnBrk="1" fontAlgn="auto" latinLnBrk="0" hangingPunct="1">
              <a:lnSpc>
                <a:spcPct val="115000"/>
              </a:lnSpc>
              <a:spcBef>
                <a:spcPts val="0"/>
              </a:spcBef>
              <a:spcAft>
                <a:spcPts val="1200"/>
              </a:spcAft>
              <a:buClrTx/>
              <a:buSzTx/>
              <a:buFontTx/>
              <a:buNone/>
              <a:tabLst/>
              <a:defRPr/>
            </a:pPr>
            <a:endParaRPr kumimoji="0" lang="en-GB" sz="1200" b="0" i="0" u="sng" strike="noStrike" kern="1200" cap="none" spc="0" normalizeH="0" baseline="0" noProof="0" dirty="0">
              <a:ln>
                <a:noFill/>
              </a:ln>
              <a:solidFill>
                <a:srgbClr val="101246"/>
              </a:solidFill>
              <a:effectLst/>
              <a:uLnTx/>
              <a:uFillTx/>
              <a:latin typeface="Verdana" panose="020B0604030504040204" pitchFamily="34" charset="0"/>
              <a:ea typeface="+mn-ea"/>
              <a:cs typeface="+mn-cs"/>
            </a:endParaRPr>
          </a:p>
          <a:p>
            <a:pPr marL="0" marR="0" lvl="0" indent="0" algn="just" defTabSz="914400" rtl="0" eaLnBrk="1" fontAlgn="auto" latinLnBrk="0" hangingPunct="1">
              <a:lnSpc>
                <a:spcPct val="115000"/>
              </a:lnSpc>
              <a:spcBef>
                <a:spcPts val="0"/>
              </a:spcBef>
              <a:spcAft>
                <a:spcPts val="1200"/>
              </a:spcAft>
              <a:buClrTx/>
              <a:buSzTx/>
              <a:buFontTx/>
              <a:buNone/>
              <a:tabLst/>
              <a:defRPr/>
            </a:pPr>
            <a:endParaRPr kumimoji="0" lang="en-GB" sz="1200" b="0" i="0" u="sng" strike="noStrike" kern="1200" cap="none" spc="0" normalizeH="0" baseline="0" noProof="0" dirty="0">
              <a:ln>
                <a:noFill/>
              </a:ln>
              <a:solidFill>
                <a:srgbClr val="101246"/>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1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A5AE-29A4-2642-BB70-EA2294B02B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6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FA1B-8DA5-619C-F6CA-181BE50EDE2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12D2B03-1EDB-1A43-D929-82EAC0256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C65D25-1403-28DE-C425-DB512946A8DB}"/>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B599ACA0-C635-7AE6-3FFD-C18423E93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4230E-F4A1-6764-3FB8-81723A108F86}"/>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83339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BF25-ED4C-FC06-0C42-CCCAABC97D3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279C962-FB45-E8F8-3BA4-953CE4BBE0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BB2E99-4E71-A7E3-DB34-07AAD6E71495}"/>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BF73578A-5CAA-D01F-A9BD-171E18972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426EB-3750-D82B-CEED-A79894006560}"/>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3153005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23C619-97B3-E26C-19A2-9E1A7D8E18D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C4059E-4F12-2EEB-1CB2-900F3102139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00E210-406A-54F3-E195-47E002AE6F1B}"/>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62280FE1-811B-0FA7-E43C-989F51209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8BE7F-8734-BF6E-EA72-92A8A8D8F567}"/>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3720597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32AE287-75DA-564E-BA35-19C78295DD5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2462240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32AE287-75DA-564E-BA35-19C78295DD5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14004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2AE287-75DA-564E-BA35-19C78295DD5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3729348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GB"/>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32AE287-75DA-564E-BA35-19C78295DD53}"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4024171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7" cy="1320800"/>
          </a:xfrm>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32AE287-75DA-564E-BA35-19C78295DD53}" type="datetimeFigureOut">
              <a:rPr lang="en-US" smtClean="0"/>
              <a:t>3/12/24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184836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8" y="609600"/>
            <a:ext cx="8463619"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32AE287-75DA-564E-BA35-19C78295DD53}" type="datetimeFigureOut">
              <a:rPr lang="en-US" smtClean="0"/>
              <a:t>3/12/24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1312355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AE287-75DA-564E-BA35-19C78295DD53}" type="datetimeFigureOut">
              <a:rPr lang="en-US" smtClean="0"/>
              <a:t>3/12/24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3900024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1701" y="514925"/>
            <a:ext cx="4514716"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D32AE287-75DA-564E-BA35-19C78295DD53}"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43019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1171-60ED-7C00-D80A-E392A72649C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2746E6-2858-6993-F9A8-3C3471AB4BF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066D65-1E60-50CF-13F7-B51FA3A85E10}"/>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9A66452C-4466-AA81-B29C-E93565263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340F9-E52C-AE58-AF78-C2F46CE62EC3}"/>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853369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8" y="4800600"/>
            <a:ext cx="846361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798"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812798"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2AE287-75DA-564E-BA35-19C78295DD53}"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3092110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2AE287-75DA-564E-BA35-19C78295DD5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633869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2AE287-75DA-564E-BA35-19C78295DD5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47C92-EE80-F341-862C-E334F660FDA8}" type="slidenum">
              <a:rPr lang="en-US" smtClean="0"/>
              <a:t>‹#›</a:t>
            </a:fld>
            <a:endParaRPr lang="en-US"/>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363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2AE287-75DA-564E-BA35-19C78295DD5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1313249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2AE287-75DA-564E-BA35-19C78295DD5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47C92-EE80-F341-862C-E334F660FDA8}" type="slidenum">
              <a:rPr lang="en-US" smtClean="0"/>
              <a:t>‹#›</a:t>
            </a:fld>
            <a:endParaRPr lang="en-US"/>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69314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2AE287-75DA-564E-BA35-19C78295DD5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2574321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32AE287-75DA-564E-BA35-19C78295DD5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1222144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32AE287-75DA-564E-BA35-19C78295DD5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47C92-EE80-F341-862C-E334F660FDA8}" type="slidenum">
              <a:rPr lang="en-US" smtClean="0"/>
              <a:t>‹#›</a:t>
            </a:fld>
            <a:endParaRPr lang="en-US"/>
          </a:p>
        </p:txBody>
      </p:sp>
    </p:spTree>
    <p:extLst>
      <p:ext uri="{BB962C8B-B14F-4D97-AF65-F5344CB8AC3E}">
        <p14:creationId xmlns:p14="http://schemas.microsoft.com/office/powerpoint/2010/main" val="1708968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extBox 4"/>
          <p:cNvSpPr txBox="1"/>
          <p:nvPr userDrawn="1"/>
        </p:nvSpPr>
        <p:spPr>
          <a:xfrm>
            <a:off x="9744405" y="6525345"/>
            <a:ext cx="2304256" cy="246221"/>
          </a:xfrm>
          <a:prstGeom prst="rect">
            <a:avLst/>
          </a:prstGeom>
          <a:noFill/>
        </p:spPr>
        <p:txBody>
          <a:bodyPr wrap="square" rtlCol="0">
            <a:spAutoFit/>
          </a:bodyPr>
          <a:lstStyle/>
          <a:p>
            <a:pPr algn="r"/>
            <a:r>
              <a:rPr lang="en-GB" sz="1000" dirty="0">
                <a:latin typeface="+mj-lt"/>
              </a:rPr>
              <a:t>OFFICIAL</a:t>
            </a:r>
          </a:p>
        </p:txBody>
      </p:sp>
      <p:sp>
        <p:nvSpPr>
          <p:cNvPr id="6" name="Rectangle 5"/>
          <p:cNvSpPr/>
          <p:nvPr userDrawn="1"/>
        </p:nvSpPr>
        <p:spPr>
          <a:xfrm>
            <a:off x="0" y="0"/>
            <a:ext cx="9072331" cy="6858000"/>
          </a:xfrm>
          <a:prstGeom prst="rect">
            <a:avLst/>
          </a:prstGeom>
          <a:solidFill>
            <a:srgbClr val="93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2"/>
          <p:cNvSpPr>
            <a:spLocks noGrp="1" noChangeArrowheads="1"/>
          </p:cNvSpPr>
          <p:nvPr>
            <p:ph type="title" hasCustomPrompt="1"/>
          </p:nvPr>
        </p:nvSpPr>
        <p:spPr bwMode="auto">
          <a:xfrm>
            <a:off x="406402" y="333376"/>
            <a:ext cx="8281887" cy="100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solidFill>
                  <a:schemeClr val="bg1"/>
                </a:solidFill>
              </a:defRPr>
            </a:lvl1pPr>
          </a:lstStyle>
          <a:p>
            <a:pPr lvl="0"/>
            <a:r>
              <a:rPr lang="en-US" dirty="0"/>
              <a:t>Header</a:t>
            </a:r>
            <a:endParaRPr lang="en-GB" dirty="0"/>
          </a:p>
        </p:txBody>
      </p:sp>
      <p:sp>
        <p:nvSpPr>
          <p:cNvPr id="8" name="Rectangle 3"/>
          <p:cNvSpPr>
            <a:spLocks noGrp="1" noChangeArrowheads="1"/>
          </p:cNvSpPr>
          <p:nvPr>
            <p:ph idx="1" hasCustomPrompt="1"/>
          </p:nvPr>
        </p:nvSpPr>
        <p:spPr bwMode="auto">
          <a:xfrm>
            <a:off x="406401" y="1752601"/>
            <a:ext cx="8281887"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Type here</a:t>
            </a:r>
          </a:p>
        </p:txBody>
      </p:sp>
      <p:sp>
        <p:nvSpPr>
          <p:cNvPr id="9" name="TextBox 8"/>
          <p:cNvSpPr txBox="1"/>
          <p:nvPr userDrawn="1"/>
        </p:nvSpPr>
        <p:spPr>
          <a:xfrm>
            <a:off x="9744405" y="6525345"/>
            <a:ext cx="2304256" cy="246221"/>
          </a:xfrm>
          <a:prstGeom prst="rect">
            <a:avLst/>
          </a:prstGeom>
          <a:noFill/>
        </p:spPr>
        <p:txBody>
          <a:bodyPr wrap="square" rtlCol="0">
            <a:spAutoFit/>
          </a:bodyPr>
          <a:lstStyle/>
          <a:p>
            <a:pPr algn="r"/>
            <a:r>
              <a:rPr lang="en-GB" sz="1000" dirty="0">
                <a:latin typeface="+mj-lt"/>
              </a:rPr>
              <a:t>OFFICIAL</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60363" y="301894"/>
            <a:ext cx="2447595" cy="1902970"/>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60363" y="5949280"/>
            <a:ext cx="2447595" cy="366748"/>
          </a:xfrm>
          <a:prstGeom prst="rect">
            <a:avLst/>
          </a:prstGeom>
        </p:spPr>
      </p:pic>
    </p:spTree>
    <p:extLst>
      <p:ext uri="{BB962C8B-B14F-4D97-AF65-F5344CB8AC3E}">
        <p14:creationId xmlns:p14="http://schemas.microsoft.com/office/powerpoint/2010/main" val="228032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072331"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p:cNvSpPr>
            <a:spLocks noGrp="1" noChangeArrowheads="1"/>
          </p:cNvSpPr>
          <p:nvPr>
            <p:ph type="title" hasCustomPrompt="1"/>
          </p:nvPr>
        </p:nvSpPr>
        <p:spPr bwMode="auto">
          <a:xfrm>
            <a:off x="406402" y="333376"/>
            <a:ext cx="8281887" cy="100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solidFill>
                  <a:schemeClr val="bg1"/>
                </a:solidFill>
              </a:defRPr>
            </a:lvl1pPr>
          </a:lstStyle>
          <a:p>
            <a:pPr lvl="0"/>
            <a:r>
              <a:rPr lang="en-US" dirty="0"/>
              <a:t>Header</a:t>
            </a:r>
            <a:endParaRPr lang="en-GB" dirty="0"/>
          </a:p>
        </p:txBody>
      </p:sp>
      <p:sp>
        <p:nvSpPr>
          <p:cNvPr id="6" name="Rectangle 3"/>
          <p:cNvSpPr>
            <a:spLocks noGrp="1" noChangeArrowheads="1"/>
          </p:cNvSpPr>
          <p:nvPr>
            <p:ph idx="1" hasCustomPrompt="1"/>
          </p:nvPr>
        </p:nvSpPr>
        <p:spPr bwMode="auto">
          <a:xfrm>
            <a:off x="406401" y="1752601"/>
            <a:ext cx="8281887"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dirty="0"/>
              <a:t>Type here</a:t>
            </a:r>
          </a:p>
        </p:txBody>
      </p:sp>
      <p:sp>
        <p:nvSpPr>
          <p:cNvPr id="7" name="TextBox 6"/>
          <p:cNvSpPr txBox="1"/>
          <p:nvPr userDrawn="1"/>
        </p:nvSpPr>
        <p:spPr>
          <a:xfrm>
            <a:off x="9744405" y="6525345"/>
            <a:ext cx="2304256" cy="246221"/>
          </a:xfrm>
          <a:prstGeom prst="rect">
            <a:avLst/>
          </a:prstGeom>
          <a:noFill/>
        </p:spPr>
        <p:txBody>
          <a:bodyPr wrap="square" rtlCol="0">
            <a:spAutoFit/>
          </a:bodyPr>
          <a:lstStyle/>
          <a:p>
            <a:pPr algn="r"/>
            <a:r>
              <a:rPr lang="en-GB" sz="1000" dirty="0">
                <a:latin typeface="+mj-lt"/>
              </a:rPr>
              <a:t>OFFICIAL</a:t>
            </a: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60363" y="301894"/>
            <a:ext cx="2447595" cy="1902970"/>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60363" y="5949280"/>
            <a:ext cx="2447595" cy="366748"/>
          </a:xfrm>
          <a:prstGeom prst="rect">
            <a:avLst/>
          </a:prstGeom>
        </p:spPr>
      </p:pic>
    </p:spTree>
    <p:extLst>
      <p:ext uri="{BB962C8B-B14F-4D97-AF65-F5344CB8AC3E}">
        <p14:creationId xmlns:p14="http://schemas.microsoft.com/office/powerpoint/2010/main" val="363954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CA4C-D81B-8196-2E28-A50ACA12D8D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3C53CF3-7B52-2203-B990-BF1CC4E64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BD5ED40-AD68-C2C0-52EA-51A81E46258D}"/>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B0996DDA-5C59-E091-6E89-B95A89711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EDA95-732F-479F-409F-2DAD1B8AA97E}"/>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705358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2" y="333376"/>
            <a:ext cx="8281887" cy="100739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06402" y="1752601"/>
            <a:ext cx="3577365"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367808" y="1752601"/>
            <a:ext cx="4320480"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98557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6402" y="333376"/>
            <a:ext cx="8281887" cy="100739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23467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AD90-2526-4B02-5C27-3C64FA2678E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F2F9DFC-D4D0-3481-598F-C42ABE062B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2E8739C-D254-3628-6CDC-1AAB0D0B8BE7}"/>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5" name="Footer Placeholder 4">
            <a:extLst>
              <a:ext uri="{FF2B5EF4-FFF2-40B4-BE49-F238E27FC236}">
                <a16:creationId xmlns:a16="http://schemas.microsoft.com/office/drawing/2014/main" id="{E8FB9356-6FDF-0880-C701-68BCFB958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BE56F-C515-E42B-6110-35C99F06FD39}"/>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1984332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7586-172B-1ECE-EA64-9EBF735CA2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ED388B8-AAD2-6DCF-62C3-7F58BAC5091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A9A539-8AEC-5D56-813B-3427460B294D}"/>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5" name="Footer Placeholder 4">
            <a:extLst>
              <a:ext uri="{FF2B5EF4-FFF2-40B4-BE49-F238E27FC236}">
                <a16:creationId xmlns:a16="http://schemas.microsoft.com/office/drawing/2014/main" id="{C423006C-5F53-0980-0BC9-23D199FAB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3E363-47ED-9232-31CC-ECF4FF877367}"/>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1665406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145B-F7CC-7361-C651-82F29D599B2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18A7B03-7985-4F48-4434-76C4B3AEF4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DE8F71-0BD5-313C-C339-F34373CA5802}"/>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5" name="Footer Placeholder 4">
            <a:extLst>
              <a:ext uri="{FF2B5EF4-FFF2-40B4-BE49-F238E27FC236}">
                <a16:creationId xmlns:a16="http://schemas.microsoft.com/office/drawing/2014/main" id="{3B94C3C3-325F-BDAC-C6FC-7323073A3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F854B-DEE3-370B-5168-7BF50B622119}"/>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3398834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9889-5CC6-55AD-C2E5-AF1F88DF05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5504B4A-DCDD-ADE0-ECF5-D96C270D27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C1C5A4F-6227-FBC4-F7B9-801EF22D2A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6EF1509-C5CD-D9E3-09F0-3054BB53E5EF}"/>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6" name="Footer Placeholder 5">
            <a:extLst>
              <a:ext uri="{FF2B5EF4-FFF2-40B4-BE49-F238E27FC236}">
                <a16:creationId xmlns:a16="http://schemas.microsoft.com/office/drawing/2014/main" id="{DE88C80E-07B1-8B8C-48F7-A6C225531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F1016-6061-FDE5-7888-3050111C480A}"/>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1486806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A8367-8DD2-714E-C57C-613FC472E57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F3B1FCB-FC84-CB30-F450-0BD2DF6943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AE5E81-A503-53F7-96FB-0EC3BE51CEA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34D0002-C276-7C4C-F75F-0023D1A56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C4847A1-62D2-D0B8-EF9D-4DE1E98096A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094174C-48AD-84BB-D5D2-285CD47C4CB4}"/>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8" name="Footer Placeholder 7">
            <a:extLst>
              <a:ext uri="{FF2B5EF4-FFF2-40B4-BE49-F238E27FC236}">
                <a16:creationId xmlns:a16="http://schemas.microsoft.com/office/drawing/2014/main" id="{7617EE80-B463-74A1-8436-2041EAC6F5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6E08B-3F20-3081-0F96-8EDBFBE4C564}"/>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3788062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AE87-01EB-FAF5-D3DD-8B24D196601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7E7A85-D00C-08D9-0AF9-46904673BAF0}"/>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4" name="Footer Placeholder 3">
            <a:extLst>
              <a:ext uri="{FF2B5EF4-FFF2-40B4-BE49-F238E27FC236}">
                <a16:creationId xmlns:a16="http://schemas.microsoft.com/office/drawing/2014/main" id="{81EAB5B0-6680-A970-3587-55765B56AC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B411-841E-661E-028D-CCD6DD8CD315}"/>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1441459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0467-64DD-A9EF-48B2-56FB4BEA6020}"/>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3" name="Footer Placeholder 2">
            <a:extLst>
              <a:ext uri="{FF2B5EF4-FFF2-40B4-BE49-F238E27FC236}">
                <a16:creationId xmlns:a16="http://schemas.microsoft.com/office/drawing/2014/main" id="{129CF488-F12F-4376-4FE5-B05C2FD4AB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015A55-87FA-1F26-44CD-DD8F25956217}"/>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2663356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9749-6269-F9EA-5A38-EA841E5271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05D2FF-A702-2546-D08A-1939A57EF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B21C256-A5BB-D2BF-2698-2452408CD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4E9980-9D79-6CC3-4084-34560A8BD80D}"/>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6" name="Footer Placeholder 5">
            <a:extLst>
              <a:ext uri="{FF2B5EF4-FFF2-40B4-BE49-F238E27FC236}">
                <a16:creationId xmlns:a16="http://schemas.microsoft.com/office/drawing/2014/main" id="{45719210-5F2D-FB51-8800-A868F84C14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7E521E-41C2-4EAB-52B2-1BA1C2153A2D}"/>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375133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028E-7595-BF9F-2B15-B6D4EAB922F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D0B71C7-3739-E8A8-017E-DFFE43058CB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09F0C24-70F9-B3D6-00CA-256B223EF5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D6EF44-C15D-9127-03D3-FAF9DA51E389}"/>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6" name="Footer Placeholder 5">
            <a:extLst>
              <a:ext uri="{FF2B5EF4-FFF2-40B4-BE49-F238E27FC236}">
                <a16:creationId xmlns:a16="http://schemas.microsoft.com/office/drawing/2014/main" id="{6B422CF7-8D47-C708-A6A4-4ADD7980F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E0270-3E55-758B-7928-70934C8A0617}"/>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3772078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2918-003C-5F27-4874-4F13838352C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2FE951D-C70A-FAD8-DDD9-1EC4FE3048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202130-F368-7B16-E4A8-26F1E3AC91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EE2FC9-46A1-C98C-15DD-87329F32D339}"/>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6" name="Footer Placeholder 5">
            <a:extLst>
              <a:ext uri="{FF2B5EF4-FFF2-40B4-BE49-F238E27FC236}">
                <a16:creationId xmlns:a16="http://schemas.microsoft.com/office/drawing/2014/main" id="{4A1249AD-FA77-0393-4007-81F2590BAB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A3287-FD35-FA7A-982E-14591DDE5DD5}"/>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2059808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02D4-1392-F758-F916-E27D697D502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F72841-F584-8265-5C59-C2E687F90A3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F31D1EA-4F9D-0639-58C2-104C1D04E1EE}"/>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5" name="Footer Placeholder 4">
            <a:extLst>
              <a:ext uri="{FF2B5EF4-FFF2-40B4-BE49-F238E27FC236}">
                <a16:creationId xmlns:a16="http://schemas.microsoft.com/office/drawing/2014/main" id="{C5AB9073-DC24-F818-AAFE-BED5AC0FB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F0B08-495C-EDB6-4F6D-2449FB60E076}"/>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1266902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951AC6-C117-E3AA-A440-F1A227EEE8E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1DE3040-6F9A-1C1A-6A08-B2B845203ED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CE9B1A-639F-7CE7-4707-F286F3CCDD50}"/>
              </a:ext>
            </a:extLst>
          </p:cNvPr>
          <p:cNvSpPr>
            <a:spLocks noGrp="1"/>
          </p:cNvSpPr>
          <p:nvPr>
            <p:ph type="dt" sz="half" idx="10"/>
          </p:nvPr>
        </p:nvSpPr>
        <p:spPr/>
        <p:txBody>
          <a:bodyPr/>
          <a:lstStyle/>
          <a:p>
            <a:fld id="{B8DF8C0A-2606-3A4B-93D2-2C465A4348BB}" type="datetimeFigureOut">
              <a:rPr lang="en-US" smtClean="0"/>
              <a:t>3/12/24</a:t>
            </a:fld>
            <a:endParaRPr lang="en-US"/>
          </a:p>
        </p:txBody>
      </p:sp>
      <p:sp>
        <p:nvSpPr>
          <p:cNvPr id="5" name="Footer Placeholder 4">
            <a:extLst>
              <a:ext uri="{FF2B5EF4-FFF2-40B4-BE49-F238E27FC236}">
                <a16:creationId xmlns:a16="http://schemas.microsoft.com/office/drawing/2014/main" id="{45B30BBF-198D-0D5F-A7B3-6BEF007B1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EA330-9924-6DC9-454D-505DCA0BBEA5}"/>
              </a:ext>
            </a:extLst>
          </p:cNvPr>
          <p:cNvSpPr>
            <a:spLocks noGrp="1"/>
          </p:cNvSpPr>
          <p:nvPr>
            <p:ph type="sldNum" sz="quarter" idx="12"/>
          </p:nvPr>
        </p:nvSpPr>
        <p:spPr/>
        <p:txBody>
          <a:bodyPr/>
          <a:lstStyle/>
          <a:p>
            <a:fld id="{EA740851-9CC5-D643-BCD9-BAD4D75412CF}" type="slidenum">
              <a:rPr lang="en-US" smtClean="0"/>
              <a:t>‹#›</a:t>
            </a:fld>
            <a:endParaRPr lang="en-US"/>
          </a:p>
        </p:txBody>
      </p:sp>
    </p:spTree>
    <p:extLst>
      <p:ext uri="{BB962C8B-B14F-4D97-AF65-F5344CB8AC3E}">
        <p14:creationId xmlns:p14="http://schemas.microsoft.com/office/powerpoint/2010/main" val="2433290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4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60C0-CCEA-7AFD-BB47-C1C994032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622C841-8029-26D4-214F-BD565BC963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DE6AE8-C7F7-64F5-2CD5-134D50FD9618}"/>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89D582AC-5FE1-597B-B13B-68CBEF2C7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AFC6B1-FE8F-68DC-A367-4CD415875C03}"/>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2247518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956C-69F7-87E1-4442-D855CF4D58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603088-54CE-2816-3EC0-3DB06B136B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14E022-3756-E71A-8777-0A319FD0DA5E}"/>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50F1357B-6FCE-D80A-48D8-C212BB3A0A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FEEA40-79EA-1C15-9201-8C3DC6970A05}"/>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656802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DFA6B-B709-629A-A4EF-CDF656A263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B7A95B-1F46-6BFD-DA71-24DAEFCBAE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17C4AA-0B3B-69CE-40D9-5F729147416C}"/>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D6C585FF-828D-A412-BA84-3764781C2F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1EAA92-EADE-B9A5-FB5C-1979C4B30022}"/>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165307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0C7E-6A58-E8A8-5E74-D6FB5C84E9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7A26E8-6092-8ACE-1483-29BBB29DD3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5809AB-8E8D-4C30-C174-04F0A9E724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99022C-F5FB-7F1D-B07C-E41E831C70B7}"/>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6" name="Footer Placeholder 5">
            <a:extLst>
              <a:ext uri="{FF2B5EF4-FFF2-40B4-BE49-F238E27FC236}">
                <a16:creationId xmlns:a16="http://schemas.microsoft.com/office/drawing/2014/main" id="{EB8F3C2B-E3F1-4534-26CA-5D21B01A0C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222CAB-86F7-DDB8-4AEE-4922415BC7B1}"/>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2168132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2CB8-52DF-BEDA-DADF-CBB57A919B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AA0952-08BD-A5A4-A887-63AA61C04F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0AD1A2-1ECA-8859-2CA1-B04D0ABCCF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2C3FF8-4D74-60C8-0D29-EE6FE0A8C4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D03A8-5559-F897-14CC-DC984ECEA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A2811E-2806-2F6B-FEA3-9ACF1B1BFCBC}"/>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8" name="Footer Placeholder 7">
            <a:extLst>
              <a:ext uri="{FF2B5EF4-FFF2-40B4-BE49-F238E27FC236}">
                <a16:creationId xmlns:a16="http://schemas.microsoft.com/office/drawing/2014/main" id="{A76C34D4-E6E8-E4A1-DC49-3F28176691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908ABB-488E-4269-493C-F0E2462E437D}"/>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29354202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0E4B-D7A7-F4FC-06E1-79F0AA7AE2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87ED7E-A145-E070-D056-1E0EA0EE6C6F}"/>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4" name="Footer Placeholder 3">
            <a:extLst>
              <a:ext uri="{FF2B5EF4-FFF2-40B4-BE49-F238E27FC236}">
                <a16:creationId xmlns:a16="http://schemas.microsoft.com/office/drawing/2014/main" id="{F8747551-1417-0E55-C46C-0CACF04E41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02104B-C77D-E143-8587-9B95D0290890}"/>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46931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B567-A5A3-61BD-3327-FA3EE3448B4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15D710-D662-BEB1-8F7B-34593DACB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01FF751-2FC7-187B-98A8-16CD9C819F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378E18-0E25-95EF-226F-1F7FDD53BB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8EC4BB-E9B8-EF9F-546B-10298BE6710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4845EC5-0836-0571-A118-CCBFC59FE982}"/>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8" name="Footer Placeholder 7">
            <a:extLst>
              <a:ext uri="{FF2B5EF4-FFF2-40B4-BE49-F238E27FC236}">
                <a16:creationId xmlns:a16="http://schemas.microsoft.com/office/drawing/2014/main" id="{81F718E5-FDBD-64D3-F37F-D426BA4377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EAE371-BD3D-DD44-5C1E-44AB7F71F29C}"/>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1557899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4D545E-5940-7F53-86C9-10D50A4F7BF9}"/>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3" name="Footer Placeholder 2">
            <a:extLst>
              <a:ext uri="{FF2B5EF4-FFF2-40B4-BE49-F238E27FC236}">
                <a16:creationId xmlns:a16="http://schemas.microsoft.com/office/drawing/2014/main" id="{A7E1BE88-02CC-6812-BFF3-057E488F9D8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3AF9AD-A7A5-1B02-BE09-D7B4C0100C2A}"/>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783242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A357-2790-6E37-E95B-A3A82F182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528B15-E5B6-8222-E497-490FCF214C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F70292B-1DFA-3CF6-8AFD-481A5750E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E368A-0482-E106-80B5-883A266CDA40}"/>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6" name="Footer Placeholder 5">
            <a:extLst>
              <a:ext uri="{FF2B5EF4-FFF2-40B4-BE49-F238E27FC236}">
                <a16:creationId xmlns:a16="http://schemas.microsoft.com/office/drawing/2014/main" id="{F0E2A1D6-BBB4-9006-45CA-D3AB4F32BD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196C84-1CF2-A625-AA3C-3B8C2A735DA4}"/>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165993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51DE4-632E-E1F5-7467-F7FFC6EEA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581220-EA30-4CB7-42D6-A8E4E79366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5B9F39-DE5A-795E-0136-71734030F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B188BE-346F-38DB-E81D-D7428377E754}"/>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6" name="Footer Placeholder 5">
            <a:extLst>
              <a:ext uri="{FF2B5EF4-FFF2-40B4-BE49-F238E27FC236}">
                <a16:creationId xmlns:a16="http://schemas.microsoft.com/office/drawing/2014/main" id="{D58A3BC0-B85A-4963-473D-0B626B77C0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46926D-93EF-EE4F-EC67-8D68712AF76B}"/>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246165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AB1D-6581-0357-7D59-D715223D11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193E8-79B8-C3E1-3436-7DBD8DF0F2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681362-4B9D-C980-D0F5-04C1E73FAE1B}"/>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DDFEC5DF-D384-C067-2318-94E77373F5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CD819C-3B5A-A48F-CB03-ABBFA7A634D5}"/>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1428181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51BB0A-3CF4-6165-2A39-CB635E2F31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EDEDA4-5E18-C3BC-8231-5DA878B87D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0A1C9F-D422-733A-C904-AAF36038BF14}"/>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45ADDD34-CCB4-1199-5C8B-96A0ADA315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8BEA78-1886-E0F8-516B-B178B4862A7E}"/>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153953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6F59-42FC-E2F0-C1B9-2CFB5968E83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0344A3-0ED2-BD6E-5AB6-FBF80AB6E0C2}"/>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4" name="Footer Placeholder 3">
            <a:extLst>
              <a:ext uri="{FF2B5EF4-FFF2-40B4-BE49-F238E27FC236}">
                <a16:creationId xmlns:a16="http://schemas.microsoft.com/office/drawing/2014/main" id="{2B5A8194-1E7D-0872-817B-77FB439B0C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2DB0FD-2009-5A60-F299-B7A944EF4141}"/>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64176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4EEE39-D621-C137-76E2-12D5A6512D1C}"/>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3" name="Footer Placeholder 2">
            <a:extLst>
              <a:ext uri="{FF2B5EF4-FFF2-40B4-BE49-F238E27FC236}">
                <a16:creationId xmlns:a16="http://schemas.microsoft.com/office/drawing/2014/main" id="{290C6864-C06F-50E7-9104-143683DB40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6D778-491E-A70E-3F9C-C75B9D48AFA1}"/>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38894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123F-D6C3-DDE3-15DB-172D6BA80A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458C6AA-6A15-CC4E-B49B-F4043855A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833033B-971F-45A8-87D3-5ADB79C9C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5035C4-C18D-2B3F-30EE-D0190CB162D0}"/>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6" name="Footer Placeholder 5">
            <a:extLst>
              <a:ext uri="{FF2B5EF4-FFF2-40B4-BE49-F238E27FC236}">
                <a16:creationId xmlns:a16="http://schemas.microsoft.com/office/drawing/2014/main" id="{33D24039-DF8D-AAA5-B156-98CA0AB1B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40ACA-1F23-2530-6361-A5C112B7F39E}"/>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17282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0291-7D70-CCD9-CCDA-B2E976ABA1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920021-3270-D567-5172-489023866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18396D-AAB0-AA7F-411C-B66D36FCC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23473C-0BCD-88DC-3691-0FF17AC899DF}"/>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6" name="Footer Placeholder 5">
            <a:extLst>
              <a:ext uri="{FF2B5EF4-FFF2-40B4-BE49-F238E27FC236}">
                <a16:creationId xmlns:a16="http://schemas.microsoft.com/office/drawing/2014/main" id="{A4E5E0DF-674A-0898-30A5-587C3A7FF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D3F66-9036-2D68-19FB-5770107362A4}"/>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174189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5BAE21-DE9B-CA0D-C381-FFEFB05B7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C9EC13D-900A-3AA5-1DAF-993E1FC4F5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A2DB44-7AC8-FBB0-08B9-CA42691EC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CD194039-7384-60BA-74B4-433EFC6D6E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9317ED-2158-8520-ABAB-B8956AE31F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2F468-B685-7540-95EE-0A096664DAD9}" type="slidenum">
              <a:rPr lang="en-US" smtClean="0"/>
              <a:t>‹#›</a:t>
            </a:fld>
            <a:endParaRPr lang="en-US"/>
          </a:p>
        </p:txBody>
      </p:sp>
    </p:spTree>
    <p:extLst>
      <p:ext uri="{BB962C8B-B14F-4D97-AF65-F5344CB8AC3E}">
        <p14:creationId xmlns:p14="http://schemas.microsoft.com/office/powerpoint/2010/main" val="2571519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799" y="609600"/>
            <a:ext cx="8463617"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812798" y="2160590"/>
            <a:ext cx="8463619"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2AE287-75DA-564E-BA35-19C78295DD53}" type="datetimeFigureOut">
              <a:rPr lang="en-US" smtClean="0"/>
              <a:t>3/12/24</a:t>
            </a:fld>
            <a:endParaRPr lang="en-US"/>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59347C92-EE80-F341-862C-E334F660FDA8}" type="slidenum">
              <a:rPr lang="en-US" smtClean="0"/>
              <a:t>‹#›</a:t>
            </a:fld>
            <a:endParaRPr lang="en-US"/>
          </a:p>
        </p:txBody>
      </p:sp>
    </p:spTree>
    <p:extLst>
      <p:ext uri="{BB962C8B-B14F-4D97-AF65-F5344CB8AC3E}">
        <p14:creationId xmlns:p14="http://schemas.microsoft.com/office/powerpoint/2010/main" val="3180371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06402" y="333376"/>
            <a:ext cx="8281887" cy="100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 name="Rectangle 3"/>
          <p:cNvSpPr>
            <a:spLocks noGrp="1" noChangeArrowheads="1"/>
          </p:cNvSpPr>
          <p:nvPr>
            <p:ph type="body" idx="1"/>
          </p:nvPr>
        </p:nvSpPr>
        <p:spPr bwMode="auto">
          <a:xfrm>
            <a:off x="406401" y="1752601"/>
            <a:ext cx="8281887"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p:txBody>
      </p:sp>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60363" y="301894"/>
            <a:ext cx="2136237" cy="1902970"/>
          </a:xfrm>
          <a:prstGeom prst="rect">
            <a:avLst/>
          </a:prstGeom>
        </p:spPr>
      </p:pic>
    </p:spTree>
    <p:extLst>
      <p:ext uri="{BB962C8B-B14F-4D97-AF65-F5344CB8AC3E}">
        <p14:creationId xmlns:p14="http://schemas.microsoft.com/office/powerpoint/2010/main" val="2169744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sldNum="0" hdr="0" dt="0"/>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Gill Sans MT" pitchFamily="34" charset="0"/>
        </a:defRPr>
      </a:lvl2pPr>
      <a:lvl3pPr algn="l" rtl="0" eaLnBrk="1" fontAlgn="base" hangingPunct="1">
        <a:spcBef>
          <a:spcPct val="0"/>
        </a:spcBef>
        <a:spcAft>
          <a:spcPct val="0"/>
        </a:spcAft>
        <a:defRPr sz="3200" b="1">
          <a:solidFill>
            <a:schemeClr val="tx2"/>
          </a:solidFill>
          <a:latin typeface="Gill Sans MT" pitchFamily="34" charset="0"/>
        </a:defRPr>
      </a:lvl3pPr>
      <a:lvl4pPr algn="l" rtl="0" eaLnBrk="1" fontAlgn="base" hangingPunct="1">
        <a:spcBef>
          <a:spcPct val="0"/>
        </a:spcBef>
        <a:spcAft>
          <a:spcPct val="0"/>
        </a:spcAft>
        <a:defRPr sz="3200" b="1">
          <a:solidFill>
            <a:schemeClr val="tx2"/>
          </a:solidFill>
          <a:latin typeface="Gill Sans MT" pitchFamily="34" charset="0"/>
        </a:defRPr>
      </a:lvl4pPr>
      <a:lvl5pPr algn="l" rtl="0" eaLnBrk="1" fontAlgn="base" hangingPunct="1">
        <a:spcBef>
          <a:spcPct val="0"/>
        </a:spcBef>
        <a:spcAft>
          <a:spcPct val="0"/>
        </a:spcAft>
        <a:defRPr sz="3200" b="1">
          <a:solidFill>
            <a:schemeClr val="tx2"/>
          </a:solidFill>
          <a:latin typeface="Gill Sans MT" pitchFamily="34" charset="0"/>
        </a:defRPr>
      </a:lvl5pPr>
      <a:lvl6pPr marL="457200" algn="l" rtl="0" eaLnBrk="1" fontAlgn="base" hangingPunct="1">
        <a:spcBef>
          <a:spcPct val="0"/>
        </a:spcBef>
        <a:spcAft>
          <a:spcPct val="0"/>
        </a:spcAft>
        <a:defRPr sz="3200" b="1">
          <a:solidFill>
            <a:schemeClr val="tx2"/>
          </a:solidFill>
          <a:latin typeface="Gill Sans MT" pitchFamily="34" charset="0"/>
        </a:defRPr>
      </a:lvl6pPr>
      <a:lvl7pPr marL="914400" algn="l" rtl="0" eaLnBrk="1" fontAlgn="base" hangingPunct="1">
        <a:spcBef>
          <a:spcPct val="0"/>
        </a:spcBef>
        <a:spcAft>
          <a:spcPct val="0"/>
        </a:spcAft>
        <a:defRPr sz="3200" b="1">
          <a:solidFill>
            <a:schemeClr val="tx2"/>
          </a:solidFill>
          <a:latin typeface="Gill Sans MT" pitchFamily="34" charset="0"/>
        </a:defRPr>
      </a:lvl7pPr>
      <a:lvl8pPr marL="1371600" algn="l" rtl="0" eaLnBrk="1" fontAlgn="base" hangingPunct="1">
        <a:spcBef>
          <a:spcPct val="0"/>
        </a:spcBef>
        <a:spcAft>
          <a:spcPct val="0"/>
        </a:spcAft>
        <a:defRPr sz="3200" b="1">
          <a:solidFill>
            <a:schemeClr val="tx2"/>
          </a:solidFill>
          <a:latin typeface="Gill Sans MT" pitchFamily="34" charset="0"/>
        </a:defRPr>
      </a:lvl8pPr>
      <a:lvl9pPr marL="1828800" algn="l" rtl="0" eaLnBrk="1" fontAlgn="base" hangingPunct="1">
        <a:spcBef>
          <a:spcPct val="0"/>
        </a:spcBef>
        <a:spcAft>
          <a:spcPct val="0"/>
        </a:spcAft>
        <a:defRPr sz="3200" b="1">
          <a:solidFill>
            <a:schemeClr val="tx2"/>
          </a:solidFill>
          <a:latin typeface="Gill Sans MT" pitchFamily="34" charset="0"/>
        </a:defRPr>
      </a:lvl9pPr>
    </p:titleStyle>
    <p:bodyStyle>
      <a:lvl1pPr marL="342900" indent="-342900" algn="l" rtl="0" eaLnBrk="1" fontAlgn="base" hangingPunct="1">
        <a:spcBef>
          <a:spcPct val="20000"/>
        </a:spcBef>
        <a:spcAft>
          <a:spcPct val="0"/>
        </a:spcAft>
        <a:buClr>
          <a:srgbClr val="009900"/>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9900"/>
        </a:buClr>
        <a:buSzPct val="80000"/>
        <a:buFont typeface="Wingdings" pitchFamily="2" charset="2"/>
        <a:buChar char="n"/>
        <a:defRPr>
          <a:solidFill>
            <a:schemeClr val="tx1"/>
          </a:solidFill>
          <a:latin typeface="+mn-lt"/>
        </a:defRPr>
      </a:lvl2pPr>
      <a:lvl3pPr marL="1143000" indent="-228600" algn="l" rtl="0" eaLnBrk="1" fontAlgn="base" hangingPunct="1">
        <a:spcBef>
          <a:spcPct val="20000"/>
        </a:spcBef>
        <a:spcAft>
          <a:spcPct val="0"/>
        </a:spcAft>
        <a:buClr>
          <a:srgbClr val="009900"/>
        </a:buClr>
        <a:buSzPct val="60000"/>
        <a:buFont typeface="Wingdings" pitchFamily="2" charset="2"/>
        <a:buChar char="n"/>
        <a:defRPr>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B5CE9C-A853-1E24-A062-D72DA71587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A1EAC2-7ABE-853A-40C6-C41E9B60C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1DA3FF-1679-3B30-61F5-4C05CDD128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F8C0A-2606-3A4B-93D2-2C465A4348BB}" type="datetimeFigureOut">
              <a:rPr lang="en-US" smtClean="0"/>
              <a:t>3/12/24</a:t>
            </a:fld>
            <a:endParaRPr lang="en-US"/>
          </a:p>
        </p:txBody>
      </p:sp>
      <p:sp>
        <p:nvSpPr>
          <p:cNvPr id="5" name="Footer Placeholder 4">
            <a:extLst>
              <a:ext uri="{FF2B5EF4-FFF2-40B4-BE49-F238E27FC236}">
                <a16:creationId xmlns:a16="http://schemas.microsoft.com/office/drawing/2014/main" id="{39D66A1D-11AC-22FC-4BAB-97F71ADFC4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C33A8D-E790-B1CD-6268-A030F6404C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40851-9CC5-D643-BCD9-BAD4D75412CF}" type="slidenum">
              <a:rPr lang="en-US" smtClean="0"/>
              <a:t>‹#›</a:t>
            </a:fld>
            <a:endParaRPr lang="en-US"/>
          </a:p>
        </p:txBody>
      </p:sp>
      <p:sp>
        <p:nvSpPr>
          <p:cNvPr id="8" name="TextBox 7">
            <a:extLst>
              <a:ext uri="{FF2B5EF4-FFF2-40B4-BE49-F238E27FC236}">
                <a16:creationId xmlns:a16="http://schemas.microsoft.com/office/drawing/2014/main" id="{3B54F46B-19A8-4939-FCD6-42B69EC2277E}"/>
              </a:ext>
            </a:extLst>
          </p:cNvPr>
          <p:cNvSpPr txBox="1"/>
          <p:nvPr userDrawn="1">
            <p:extLst>
              <p:ext uri="{1162E1C5-73C7-4A58-AE30-91384D911F3F}">
                <p184:classification xmlns:p184="http://schemas.microsoft.com/office/powerpoint/2018/4/main" val="hdr"/>
              </p:ext>
            </p:extLst>
          </p:nvPr>
        </p:nvSpPr>
        <p:spPr>
          <a:xfrm>
            <a:off x="63500" y="63500"/>
            <a:ext cx="1570038" cy="182880"/>
          </a:xfrm>
          <a:prstGeom prst="rect">
            <a:avLst/>
          </a:prstGeom>
        </p:spPr>
        <p:txBody>
          <a:bodyPr horzOverflow="overflow" lIns="0" tIns="0" rIns="0" bIns="0">
            <a:spAutoFit/>
          </a:bodyPr>
          <a:lstStyle/>
          <a:p>
            <a:pPr algn="l"/>
            <a:r>
              <a:rPr lang="en-GB" sz="1200">
                <a:solidFill>
                  <a:srgbClr val="000000"/>
                </a:solidFill>
                <a:latin typeface="Arial" panose="020B0604020202020204" pitchFamily="34" charset="0"/>
                <a:cs typeface="Arial" panose="020B0604020202020204" pitchFamily="34" charset="0"/>
              </a:rPr>
              <a:t>OFFICIAL:SENSITIVE</a:t>
            </a:r>
          </a:p>
        </p:txBody>
      </p:sp>
    </p:spTree>
    <p:extLst>
      <p:ext uri="{BB962C8B-B14F-4D97-AF65-F5344CB8AC3E}">
        <p14:creationId xmlns:p14="http://schemas.microsoft.com/office/powerpoint/2010/main" val="4124338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81A344-93C9-BD61-5A30-20B65A3E1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B7F1E2-F0A3-452D-4A2D-DFD13E234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923DD8-0047-9FCA-AB2F-544A142CE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2DCB35A3-6244-A40B-F9A8-B9B2AA187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C617B99-DAA0-E7F7-810E-3FB60081EC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59276-BCE2-47FA-8A9D-CD69FA7E4FB4}" type="slidenum">
              <a:rPr lang="en-GB" smtClean="0"/>
              <a:t>‹#›</a:t>
            </a:fld>
            <a:endParaRPr lang="en-GB"/>
          </a:p>
        </p:txBody>
      </p:sp>
    </p:spTree>
    <p:extLst>
      <p:ext uri="{BB962C8B-B14F-4D97-AF65-F5344CB8AC3E}">
        <p14:creationId xmlns:p14="http://schemas.microsoft.com/office/powerpoint/2010/main" val="52791385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27.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tiff"/></Relationships>
</file>

<file path=ppt/slides/_rels/slide1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32.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hyperlink" Target="https://evcivisualiser.z33.web.core.windows.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32.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hyperlink" Target="mailto:simon.mcglone@transportforthenorth.com" TargetMode="External"/><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40.tiff"/><Relationship Id="rId5" Type="http://schemas.openxmlformats.org/officeDocument/2006/relationships/image" Target="../media/image30.png"/><Relationship Id="rId4" Type="http://schemas.openxmlformats.org/officeDocument/2006/relationships/image" Target="../media/image29.tiff"/><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2FA2-675B-4C3B-700E-A4E8558B3E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0D1932-099F-B691-A7D0-6F2145B930B3}"/>
              </a:ext>
            </a:extLst>
          </p:cNvPr>
          <p:cNvSpPr txBox="1"/>
          <p:nvPr/>
        </p:nvSpPr>
        <p:spPr>
          <a:xfrm>
            <a:off x="1034359" y="1917303"/>
            <a:ext cx="53167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9B500"/>
                </a:solidFill>
                <a:effectLst/>
                <a:uLnTx/>
                <a:uFillTx/>
                <a:latin typeface="Sofia Pro Semi Bold" panose="00000800000000000000" pitchFamily="50" charset="0"/>
                <a:ea typeface="+mn-ea"/>
                <a:cs typeface="+mn-cs"/>
              </a:rPr>
              <a:t>11.05-11.50</a:t>
            </a:r>
            <a:endParaRPr kumimoji="0" lang="en-GB" sz="1600" b="0" i="0" u="none" strike="noStrike" kern="1200" cap="none" spc="0" normalizeH="0" baseline="0" noProof="0" dirty="0">
              <a:ln>
                <a:noFill/>
              </a:ln>
              <a:solidFill>
                <a:srgbClr val="F9B500"/>
              </a:solidFill>
              <a:effectLst/>
              <a:uLnTx/>
              <a:uFillTx/>
              <a:latin typeface="Sofia Pro Semi Bold" panose="00000800000000000000" pitchFamily="50" charset="0"/>
              <a:ea typeface="+mn-ea"/>
              <a:cs typeface="+mn-cs"/>
            </a:endParaRPr>
          </a:p>
        </p:txBody>
      </p:sp>
      <p:sp>
        <p:nvSpPr>
          <p:cNvPr id="3" name="TextBox 2">
            <a:extLst>
              <a:ext uri="{FF2B5EF4-FFF2-40B4-BE49-F238E27FC236}">
                <a16:creationId xmlns:a16="http://schemas.microsoft.com/office/drawing/2014/main" id="{213264CB-35C2-55BE-EBE5-C6A022EF9986}"/>
              </a:ext>
            </a:extLst>
          </p:cNvPr>
          <p:cNvSpPr txBox="1"/>
          <p:nvPr/>
        </p:nvSpPr>
        <p:spPr>
          <a:xfrm>
            <a:off x="971946" y="2419328"/>
            <a:ext cx="9675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Wicked challenge: EV transition </a:t>
            </a:r>
            <a:endParaRPr kumimoji="0" lang="en-GB" sz="3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8511F15-CBB9-59C5-2205-27DBC22987C6}"/>
              </a:ext>
            </a:extLst>
          </p:cNvPr>
          <p:cNvSpPr txBox="1"/>
          <p:nvPr/>
        </p:nvSpPr>
        <p:spPr>
          <a:xfrm>
            <a:off x="971946" y="3284546"/>
            <a:ext cx="6047762" cy="1252587"/>
          </a:xfrm>
          <a:prstGeom prst="rect">
            <a:avLst/>
          </a:prstGeom>
          <a:noFill/>
        </p:spPr>
        <p:txBody>
          <a:bodyPr wrap="square" rtlCol="0">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Framing the challenge: Shayne Rees</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Partnerships Consultant, </a:t>
            </a:r>
            <a:r>
              <a:rPr kumimoji="0" lang="en-US" sz="2400" b="0"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char.gy</a:t>
            </a:r>
            <a:endPar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STBs’ collective expertise: Simon McGlone</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Senior Planning and Strategy Officer, </a:t>
            </a:r>
            <a:r>
              <a:rPr kumimoji="0" lang="en-US" sz="2400" b="0"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TfN</a:t>
            </a:r>
            <a:endPar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p:txBody>
      </p:sp>
      <p:pic>
        <p:nvPicPr>
          <p:cNvPr id="9" name="Picture 8" descr="A logo with a map of england&#10;&#10;Description automatically generated">
            <a:extLst>
              <a:ext uri="{FF2B5EF4-FFF2-40B4-BE49-F238E27FC236}">
                <a16:creationId xmlns:a16="http://schemas.microsoft.com/office/drawing/2014/main" id="{C17EACB3-A8B9-94CD-0C04-1A5A906508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7116" y="213923"/>
            <a:ext cx="1986518" cy="1986518"/>
          </a:xfrm>
          <a:prstGeom prst="rect">
            <a:avLst/>
          </a:prstGeom>
        </p:spPr>
      </p:pic>
      <p:sp>
        <p:nvSpPr>
          <p:cNvPr id="10" name="TextBox 9">
            <a:extLst>
              <a:ext uri="{FF2B5EF4-FFF2-40B4-BE49-F238E27FC236}">
                <a16:creationId xmlns:a16="http://schemas.microsoft.com/office/drawing/2014/main" id="{EDAF21D0-0351-007F-4567-EB2F0009306A}"/>
              </a:ext>
            </a:extLst>
          </p:cNvPr>
          <p:cNvSpPr txBox="1"/>
          <p:nvPr/>
        </p:nvSpPr>
        <p:spPr>
          <a:xfrm>
            <a:off x="9174310" y="5167059"/>
            <a:ext cx="659973" cy="608693"/>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rPr>
              <a:t>WITH</a:t>
            </a:r>
            <a:endParaRPr kumimoji="0" lang="en-US" sz="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endParaRPr>
          </a:p>
        </p:txBody>
      </p:sp>
      <p:sp>
        <p:nvSpPr>
          <p:cNvPr id="12" name="TextBox 11">
            <a:extLst>
              <a:ext uri="{FF2B5EF4-FFF2-40B4-BE49-F238E27FC236}">
                <a16:creationId xmlns:a16="http://schemas.microsoft.com/office/drawing/2014/main" id="{4626188C-037C-D1BF-D210-887267D95A41}"/>
              </a:ext>
            </a:extLst>
          </p:cNvPr>
          <p:cNvSpPr txBox="1"/>
          <p:nvPr/>
        </p:nvSpPr>
        <p:spPr>
          <a:xfrm>
            <a:off x="10536945" y="5167060"/>
            <a:ext cx="1153033" cy="599780"/>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rPr>
              <a:t>SUPPORTED BY</a:t>
            </a:r>
            <a:endParaRPr kumimoji="0" lang="en-US" sz="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AF89B7FE-53B9-B1D7-9DDC-6C499D405E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56683" y="5869883"/>
            <a:ext cx="1713155" cy="524225"/>
          </a:xfrm>
          <a:prstGeom prst="rect">
            <a:avLst/>
          </a:prstGeom>
        </p:spPr>
      </p:pic>
      <p:pic>
        <p:nvPicPr>
          <p:cNvPr id="15" name="Picture 14" descr="A black and white sign with a lion and a unicorn&#10;&#10;Description automatically generated">
            <a:extLst>
              <a:ext uri="{FF2B5EF4-FFF2-40B4-BE49-F238E27FC236}">
                <a16:creationId xmlns:a16="http://schemas.microsoft.com/office/drawing/2014/main" id="{FAAF9295-10C9-D22D-DB15-4A1D08A93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4936" y="5815487"/>
            <a:ext cx="879120" cy="559120"/>
          </a:xfrm>
          <a:prstGeom prst="rect">
            <a:avLst/>
          </a:prstGeom>
        </p:spPr>
      </p:pic>
    </p:spTree>
    <p:extLst>
      <p:ext uri="{BB962C8B-B14F-4D97-AF65-F5344CB8AC3E}">
        <p14:creationId xmlns:p14="http://schemas.microsoft.com/office/powerpoint/2010/main" val="2793488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AD2E0F-BA27-6EF2-0865-FDB0A5610B91}"/>
              </a:ext>
            </a:extLst>
          </p:cNvPr>
          <p:cNvSpPr/>
          <p:nvPr/>
        </p:nvSpPr>
        <p:spPr>
          <a:xfrm>
            <a:off x="7823200" y="152400"/>
            <a:ext cx="4025900" cy="2489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3" name="Picture 2">
            <a:extLst>
              <a:ext uri="{FF2B5EF4-FFF2-40B4-BE49-F238E27FC236}">
                <a16:creationId xmlns:a16="http://schemas.microsoft.com/office/drawing/2014/main" id="{535A2DF3-782A-1EEF-122B-34E649C9B165}"/>
              </a:ext>
            </a:extLst>
          </p:cNvPr>
          <p:cNvPicPr>
            <a:picLocks noChangeAspect="1"/>
          </p:cNvPicPr>
          <p:nvPr/>
        </p:nvPicPr>
        <p:blipFill>
          <a:blip r:embed="rId3"/>
          <a:stretch>
            <a:fillRect/>
          </a:stretch>
        </p:blipFill>
        <p:spPr>
          <a:xfrm>
            <a:off x="1758265" y="357158"/>
            <a:ext cx="8675471" cy="6143685"/>
          </a:xfrm>
          <a:prstGeom prst="rect">
            <a:avLst/>
          </a:prstGeom>
        </p:spPr>
      </p:pic>
    </p:spTree>
    <p:extLst>
      <p:ext uri="{BB962C8B-B14F-4D97-AF65-F5344CB8AC3E}">
        <p14:creationId xmlns:p14="http://schemas.microsoft.com/office/powerpoint/2010/main" val="1997370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033">
            <a:extLst>
              <a:ext uri="{FF2B5EF4-FFF2-40B4-BE49-F238E27FC236}">
                <a16:creationId xmlns:a16="http://schemas.microsoft.com/office/drawing/2014/main" id="{60DDD0CC-C925-134F-A71A-48608BAB4381}"/>
              </a:ext>
            </a:extLst>
          </p:cNvPr>
          <p:cNvSpPr/>
          <p:nvPr/>
        </p:nvSpPr>
        <p:spPr>
          <a:xfrm>
            <a:off x="1536409" y="403825"/>
            <a:ext cx="9146400" cy="44672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3" b="1" i="0" u="none" strike="noStrike" kern="1200" cap="none" spc="0" normalizeH="0" baseline="0" noProof="0" dirty="0">
                <a:ln>
                  <a:noFill/>
                </a:ln>
                <a:solidFill>
                  <a:srgbClr val="0075C9"/>
                </a:solidFill>
                <a:effectLst/>
                <a:uLnTx/>
                <a:uFillTx/>
                <a:latin typeface="Gill Sans MT" panose="020B0502020104020203" pitchFamily="34" charset="0"/>
                <a:ea typeface="+mn-ea"/>
                <a:cs typeface="+mn-cs"/>
              </a:rPr>
              <a:t>South West EV Infrastructure – the Rural Challenge</a:t>
            </a:r>
          </a:p>
        </p:txBody>
      </p:sp>
      <p:sp>
        <p:nvSpPr>
          <p:cNvPr id="5" name="TextBox 4">
            <a:extLst>
              <a:ext uri="{FF2B5EF4-FFF2-40B4-BE49-F238E27FC236}">
                <a16:creationId xmlns:a16="http://schemas.microsoft.com/office/drawing/2014/main" id="{90A2F888-4FB9-185D-8A6C-F82B2EA73B7D}"/>
              </a:ext>
            </a:extLst>
          </p:cNvPr>
          <p:cNvSpPr txBox="1"/>
          <p:nvPr/>
        </p:nvSpPr>
        <p:spPr>
          <a:xfrm>
            <a:off x="7513964" y="1449542"/>
            <a:ext cx="4724731" cy="452431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Third of population are ‘rural’ in South West – almost 50% in Peninsula </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Commercial viability is a challenge</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Almost 20,000 EVCPs required to be provided by the public sector in a ‘high uptake’ scenario by 2030</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Locations for off-street facilities are not always available in rural settlements</a:t>
            </a:r>
          </a:p>
        </p:txBody>
      </p:sp>
      <p:sp>
        <p:nvSpPr>
          <p:cNvPr id="4" name="Rectangle 3">
            <a:extLst>
              <a:ext uri="{FF2B5EF4-FFF2-40B4-BE49-F238E27FC236}">
                <a16:creationId xmlns:a16="http://schemas.microsoft.com/office/drawing/2014/main" id="{7F1156EE-77A3-6B1C-8825-481EE3E3B6B5}"/>
              </a:ext>
            </a:extLst>
          </p:cNvPr>
          <p:cNvSpPr/>
          <p:nvPr/>
        </p:nvSpPr>
        <p:spPr>
          <a:xfrm>
            <a:off x="0" y="40056"/>
            <a:ext cx="1706880" cy="230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map of china with many dots&#10;&#10;Description automatically generated">
            <a:extLst>
              <a:ext uri="{FF2B5EF4-FFF2-40B4-BE49-F238E27FC236}">
                <a16:creationId xmlns:a16="http://schemas.microsoft.com/office/drawing/2014/main" id="{3B2B2C4F-B5D1-1F36-9BCA-FD40BBE088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687" y="1158068"/>
            <a:ext cx="7046277" cy="5107265"/>
          </a:xfrm>
          <a:prstGeom prst="rect">
            <a:avLst/>
          </a:prstGeom>
        </p:spPr>
      </p:pic>
    </p:spTree>
    <p:extLst>
      <p:ext uri="{BB962C8B-B14F-4D97-AF65-F5344CB8AC3E}">
        <p14:creationId xmlns:p14="http://schemas.microsoft.com/office/powerpoint/2010/main" val="3019809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033">
            <a:extLst>
              <a:ext uri="{FF2B5EF4-FFF2-40B4-BE49-F238E27FC236}">
                <a16:creationId xmlns:a16="http://schemas.microsoft.com/office/drawing/2014/main" id="{60DDD0CC-C925-134F-A71A-48608BAB4381}"/>
              </a:ext>
            </a:extLst>
          </p:cNvPr>
          <p:cNvSpPr/>
          <p:nvPr/>
        </p:nvSpPr>
        <p:spPr>
          <a:xfrm>
            <a:off x="1536409" y="403825"/>
            <a:ext cx="9146400" cy="44672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3" b="1" i="0" u="none" strike="noStrike" kern="1200" cap="none" spc="0" normalizeH="0" baseline="0" noProof="0" dirty="0">
                <a:ln>
                  <a:noFill/>
                </a:ln>
                <a:solidFill>
                  <a:srgbClr val="0075C9"/>
                </a:solidFill>
                <a:effectLst/>
                <a:uLnTx/>
                <a:uFillTx/>
                <a:latin typeface="Gill Sans MT" panose="020B0502020104020203" pitchFamily="34" charset="0"/>
                <a:ea typeface="+mn-ea"/>
                <a:cs typeface="+mn-cs"/>
              </a:rPr>
              <a:t>South West EV Infrastructure - Seasonality</a:t>
            </a:r>
          </a:p>
        </p:txBody>
      </p:sp>
      <p:sp>
        <p:nvSpPr>
          <p:cNvPr id="18" name="Rectangle 17">
            <a:extLst>
              <a:ext uri="{FF2B5EF4-FFF2-40B4-BE49-F238E27FC236}">
                <a16:creationId xmlns:a16="http://schemas.microsoft.com/office/drawing/2014/main" id="{890C6E4B-84E0-431C-6AF6-9E5584D89CBA}"/>
              </a:ext>
            </a:extLst>
          </p:cNvPr>
          <p:cNvSpPr/>
          <p:nvPr/>
        </p:nvSpPr>
        <p:spPr>
          <a:xfrm>
            <a:off x="0" y="40056"/>
            <a:ext cx="1706880" cy="230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0800452-CF1B-B019-C153-4B98B559006B}"/>
              </a:ext>
            </a:extLst>
          </p:cNvPr>
          <p:cNvGrpSpPr/>
          <p:nvPr/>
        </p:nvGrpSpPr>
        <p:grpSpPr>
          <a:xfrm>
            <a:off x="853440" y="1729796"/>
            <a:ext cx="9823240" cy="3846678"/>
            <a:chOff x="997268" y="2181209"/>
            <a:chExt cx="9823240" cy="3846678"/>
          </a:xfrm>
        </p:grpSpPr>
        <p:pic>
          <p:nvPicPr>
            <p:cNvPr id="23" name="Picture 22">
              <a:extLst>
                <a:ext uri="{FF2B5EF4-FFF2-40B4-BE49-F238E27FC236}">
                  <a16:creationId xmlns:a16="http://schemas.microsoft.com/office/drawing/2014/main" id="{E2C327AE-1D54-4878-5AE1-CBE0072D7E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685127">
              <a:off x="6422851" y="2181209"/>
              <a:ext cx="4397657" cy="3019425"/>
            </a:xfrm>
            <a:prstGeom prst="rect">
              <a:avLst/>
            </a:prstGeom>
          </p:spPr>
        </p:pic>
        <p:pic>
          <p:nvPicPr>
            <p:cNvPr id="21" name="Picture 20">
              <a:extLst>
                <a:ext uri="{FF2B5EF4-FFF2-40B4-BE49-F238E27FC236}">
                  <a16:creationId xmlns:a16="http://schemas.microsoft.com/office/drawing/2014/main" id="{C9047F89-1949-5640-68A8-B294496B97DC}"/>
                </a:ext>
              </a:extLst>
            </p:cNvPr>
            <p:cNvPicPr>
              <a:picLocks noChangeAspect="1"/>
            </p:cNvPicPr>
            <p:nvPr/>
          </p:nvPicPr>
          <p:blipFill>
            <a:blip r:embed="rId4"/>
            <a:stretch>
              <a:fillRect/>
            </a:stretch>
          </p:blipFill>
          <p:spPr>
            <a:xfrm rot="20993326">
              <a:off x="997268" y="2788226"/>
              <a:ext cx="5619750" cy="1476375"/>
            </a:xfrm>
            <a:prstGeom prst="rect">
              <a:avLst/>
            </a:prstGeom>
          </p:spPr>
        </p:pic>
        <p:pic>
          <p:nvPicPr>
            <p:cNvPr id="25" name="Picture 24">
              <a:extLst>
                <a:ext uri="{FF2B5EF4-FFF2-40B4-BE49-F238E27FC236}">
                  <a16:creationId xmlns:a16="http://schemas.microsoft.com/office/drawing/2014/main" id="{94537DAA-E9AB-5431-F144-5F5DCA0B37A6}"/>
                </a:ext>
              </a:extLst>
            </p:cNvPr>
            <p:cNvPicPr>
              <a:picLocks noChangeAspect="1"/>
            </p:cNvPicPr>
            <p:nvPr/>
          </p:nvPicPr>
          <p:blipFill>
            <a:blip r:embed="rId5"/>
            <a:stretch>
              <a:fillRect/>
            </a:stretch>
          </p:blipFill>
          <p:spPr>
            <a:xfrm>
              <a:off x="1293340" y="5170637"/>
              <a:ext cx="8686800" cy="857250"/>
            </a:xfrm>
            <a:prstGeom prst="rect">
              <a:avLst/>
            </a:prstGeom>
          </p:spPr>
        </p:pic>
      </p:grpSp>
    </p:spTree>
    <p:extLst>
      <p:ext uri="{BB962C8B-B14F-4D97-AF65-F5344CB8AC3E}">
        <p14:creationId xmlns:p14="http://schemas.microsoft.com/office/powerpoint/2010/main" val="1877348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033">
            <a:extLst>
              <a:ext uri="{FF2B5EF4-FFF2-40B4-BE49-F238E27FC236}">
                <a16:creationId xmlns:a16="http://schemas.microsoft.com/office/drawing/2014/main" id="{60DDD0CC-C925-134F-A71A-48608BAB4381}"/>
              </a:ext>
            </a:extLst>
          </p:cNvPr>
          <p:cNvSpPr/>
          <p:nvPr/>
        </p:nvSpPr>
        <p:spPr>
          <a:xfrm>
            <a:off x="1536409" y="403825"/>
            <a:ext cx="9146400" cy="44672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3" b="1" i="0" u="none" strike="noStrike" kern="1200" cap="none" spc="0" normalizeH="0" baseline="0" noProof="0" dirty="0">
                <a:ln>
                  <a:noFill/>
                </a:ln>
                <a:solidFill>
                  <a:srgbClr val="0075C9"/>
                </a:solidFill>
                <a:effectLst/>
                <a:uLnTx/>
                <a:uFillTx/>
                <a:latin typeface="Gill Sans MT" panose="020B0502020104020203" pitchFamily="34" charset="0"/>
                <a:ea typeface="+mn-ea"/>
                <a:cs typeface="+mn-cs"/>
              </a:rPr>
              <a:t>South West EV Infrastructure - Seasonality</a:t>
            </a:r>
          </a:p>
        </p:txBody>
      </p:sp>
      <p:sp>
        <p:nvSpPr>
          <p:cNvPr id="18" name="Rectangle 17">
            <a:extLst>
              <a:ext uri="{FF2B5EF4-FFF2-40B4-BE49-F238E27FC236}">
                <a16:creationId xmlns:a16="http://schemas.microsoft.com/office/drawing/2014/main" id="{890C6E4B-84E0-431C-6AF6-9E5584D89CBA}"/>
              </a:ext>
            </a:extLst>
          </p:cNvPr>
          <p:cNvSpPr/>
          <p:nvPr/>
        </p:nvSpPr>
        <p:spPr>
          <a:xfrm>
            <a:off x="0" y="40056"/>
            <a:ext cx="1706880" cy="230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4C2E063-B225-8B95-0DA0-E0994D9AC6F9}"/>
              </a:ext>
            </a:extLst>
          </p:cNvPr>
          <p:cNvSpPr txBox="1"/>
          <p:nvPr/>
        </p:nvSpPr>
        <p:spPr>
          <a:xfrm>
            <a:off x="1187668" y="1560528"/>
            <a:ext cx="6771000" cy="4893647"/>
          </a:xfrm>
          <a:prstGeom prst="rect">
            <a:avLst/>
          </a:prstGeom>
          <a:solidFill>
            <a:schemeClr val="bg1"/>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Addressing needs of seasonal visitor demand for EV infrastructure is essential to retain and grow tourist economy</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Peninsula region has 18million visitors per year</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25% increase across South West in traffic during summer months</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Forecast to lead to 22% increase in EVCP demand during these peak periods</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‘Destination charging’ could form part of the solution</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92D050"/>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endParaRPr>
          </a:p>
        </p:txBody>
      </p:sp>
      <p:pic>
        <p:nvPicPr>
          <p:cNvPr id="6" name="Picture 5">
            <a:extLst>
              <a:ext uri="{FF2B5EF4-FFF2-40B4-BE49-F238E27FC236}">
                <a16:creationId xmlns:a16="http://schemas.microsoft.com/office/drawing/2014/main" id="{82F9CFF6-56DF-5A3B-2A12-CCD74D7E1B8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29098" y="1560528"/>
            <a:ext cx="2630672" cy="1479753"/>
          </a:xfrm>
          <a:prstGeom prst="rect">
            <a:avLst/>
          </a:prstGeom>
        </p:spPr>
      </p:pic>
      <p:pic>
        <p:nvPicPr>
          <p:cNvPr id="1028" name="Picture 4" descr="EV Charging | Woolacombe Sands Holiday Park">
            <a:extLst>
              <a:ext uri="{FF2B5EF4-FFF2-40B4-BE49-F238E27FC236}">
                <a16:creationId xmlns:a16="http://schemas.microsoft.com/office/drawing/2014/main" id="{F402BA09-F8AD-1FB4-966B-D093FCE99A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29098" y="4199467"/>
            <a:ext cx="2626087" cy="192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187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033">
            <a:extLst>
              <a:ext uri="{FF2B5EF4-FFF2-40B4-BE49-F238E27FC236}">
                <a16:creationId xmlns:a16="http://schemas.microsoft.com/office/drawing/2014/main" id="{60DDD0CC-C925-134F-A71A-48608BAB4381}"/>
              </a:ext>
            </a:extLst>
          </p:cNvPr>
          <p:cNvSpPr/>
          <p:nvPr/>
        </p:nvSpPr>
        <p:spPr>
          <a:xfrm>
            <a:off x="1536409" y="403825"/>
            <a:ext cx="9146400" cy="44672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3" b="1" i="0" u="none" strike="noStrike" kern="1200" cap="none" spc="0" normalizeH="0" baseline="0" noProof="0" dirty="0">
                <a:ln>
                  <a:noFill/>
                </a:ln>
                <a:solidFill>
                  <a:srgbClr val="0075C9"/>
                </a:solidFill>
                <a:effectLst/>
                <a:uLnTx/>
                <a:uFillTx/>
                <a:latin typeface="Gill Sans MT" panose="020B0502020104020203" pitchFamily="34" charset="0"/>
                <a:ea typeface="+mn-ea"/>
                <a:cs typeface="+mn-cs"/>
              </a:rPr>
              <a:t>Alternative Fuels for Freight – South West challenge</a:t>
            </a:r>
          </a:p>
        </p:txBody>
      </p:sp>
      <p:sp>
        <p:nvSpPr>
          <p:cNvPr id="18" name="Rectangle 17">
            <a:extLst>
              <a:ext uri="{FF2B5EF4-FFF2-40B4-BE49-F238E27FC236}">
                <a16:creationId xmlns:a16="http://schemas.microsoft.com/office/drawing/2014/main" id="{890C6E4B-84E0-431C-6AF6-9E5584D89CBA}"/>
              </a:ext>
            </a:extLst>
          </p:cNvPr>
          <p:cNvSpPr/>
          <p:nvPr/>
        </p:nvSpPr>
        <p:spPr>
          <a:xfrm>
            <a:off x="0" y="40056"/>
            <a:ext cx="1706880" cy="230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C6B1374-7587-FD66-1867-B19AC0A8E387}"/>
              </a:ext>
            </a:extLst>
          </p:cNvPr>
          <p:cNvSpPr txBox="1"/>
          <p:nvPr/>
        </p:nvSpPr>
        <p:spPr>
          <a:xfrm>
            <a:off x="8744344" y="1248338"/>
            <a:ext cx="3038683" cy="489364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Limited current provision of any alternative fuels</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24 potential cluster locations identified across region </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Stakeholder concern around network capacity and ownership of responsibility</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endParaRPr>
          </a:p>
        </p:txBody>
      </p:sp>
      <p:pic>
        <p:nvPicPr>
          <p:cNvPr id="6" name="Picture 5">
            <a:extLst>
              <a:ext uri="{FF2B5EF4-FFF2-40B4-BE49-F238E27FC236}">
                <a16:creationId xmlns:a16="http://schemas.microsoft.com/office/drawing/2014/main" id="{022E3F28-D73B-3FC5-FC49-3AC2740745BD}"/>
              </a:ext>
            </a:extLst>
          </p:cNvPr>
          <p:cNvPicPr>
            <a:picLocks noChangeAspect="1"/>
          </p:cNvPicPr>
          <p:nvPr/>
        </p:nvPicPr>
        <p:blipFill>
          <a:blip r:embed="rId3"/>
          <a:stretch>
            <a:fillRect/>
          </a:stretch>
        </p:blipFill>
        <p:spPr>
          <a:xfrm>
            <a:off x="1536409" y="1248338"/>
            <a:ext cx="7055857" cy="4990415"/>
          </a:xfrm>
          <a:prstGeom prst="rect">
            <a:avLst/>
          </a:prstGeom>
        </p:spPr>
      </p:pic>
    </p:spTree>
    <p:extLst>
      <p:ext uri="{BB962C8B-B14F-4D97-AF65-F5344CB8AC3E}">
        <p14:creationId xmlns:p14="http://schemas.microsoft.com/office/powerpoint/2010/main" val="2764669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033">
            <a:extLst>
              <a:ext uri="{FF2B5EF4-FFF2-40B4-BE49-F238E27FC236}">
                <a16:creationId xmlns:a16="http://schemas.microsoft.com/office/drawing/2014/main" id="{60DDD0CC-C925-134F-A71A-48608BAB4381}"/>
              </a:ext>
            </a:extLst>
          </p:cNvPr>
          <p:cNvSpPr/>
          <p:nvPr/>
        </p:nvSpPr>
        <p:spPr>
          <a:xfrm>
            <a:off x="1536409" y="403825"/>
            <a:ext cx="9146400" cy="44672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3" b="1" i="0" u="none" strike="noStrike" kern="1200" cap="none" spc="0" normalizeH="0" baseline="0" noProof="0" dirty="0">
                <a:ln>
                  <a:noFill/>
                </a:ln>
                <a:solidFill>
                  <a:srgbClr val="0075C9"/>
                </a:solidFill>
                <a:effectLst/>
                <a:uLnTx/>
                <a:uFillTx/>
                <a:latin typeface="Gill Sans MT" panose="020B0502020104020203" pitchFamily="34" charset="0"/>
                <a:ea typeface="+mn-ea"/>
                <a:cs typeface="+mn-cs"/>
              </a:rPr>
              <a:t>Next Steps for the South West</a:t>
            </a:r>
          </a:p>
        </p:txBody>
      </p:sp>
      <p:sp>
        <p:nvSpPr>
          <p:cNvPr id="18" name="Rectangle 17">
            <a:extLst>
              <a:ext uri="{FF2B5EF4-FFF2-40B4-BE49-F238E27FC236}">
                <a16:creationId xmlns:a16="http://schemas.microsoft.com/office/drawing/2014/main" id="{890C6E4B-84E0-431C-6AF6-9E5584D89CBA}"/>
              </a:ext>
            </a:extLst>
          </p:cNvPr>
          <p:cNvSpPr/>
          <p:nvPr/>
        </p:nvSpPr>
        <p:spPr>
          <a:xfrm>
            <a:off x="0" y="40056"/>
            <a:ext cx="1706880" cy="230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C6B1374-7587-FD66-1867-B19AC0A8E387}"/>
              </a:ext>
            </a:extLst>
          </p:cNvPr>
          <p:cNvSpPr txBox="1"/>
          <p:nvPr/>
        </p:nvSpPr>
        <p:spPr>
          <a:xfrm>
            <a:off x="1250067" y="1248337"/>
            <a:ext cx="5926237" cy="526297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Bring together stakeholders – DNOs, operators, OFGEM, hospitality and tourism sectors and local authorities to make tangible progress</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‘Going Electric’ priority outcome for Peninsula Transport Strategy gives us remit</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LEVI support and monitoring</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Rural mobility solutions a priority</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Promoting expansion of ‘</a:t>
            </a:r>
            <a:r>
              <a:rPr kumimoji="0" lang="en-US" sz="24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destination charging</a:t>
            </a: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rPr>
              <a:t>Alternative Fuels for Freight Site Selection tool – optimizing freight fuel options</a:t>
            </a: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92D050"/>
              </a:buClr>
              <a:buSzTx/>
              <a:buFont typeface="Wingdings" pitchFamily="2" charset="2"/>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mn-ea"/>
              <a:cs typeface="+mn-cs"/>
            </a:endParaRPr>
          </a:p>
        </p:txBody>
      </p:sp>
      <p:pic>
        <p:nvPicPr>
          <p:cNvPr id="4" name="Picture 3" descr="A group of vehicles at a gas station&#10;&#10;Description automatically generated">
            <a:extLst>
              <a:ext uri="{FF2B5EF4-FFF2-40B4-BE49-F238E27FC236}">
                <a16:creationId xmlns:a16="http://schemas.microsoft.com/office/drawing/2014/main" id="{0FCB631F-0815-569C-21FC-BAC52FC277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1434" y="2868097"/>
            <a:ext cx="2222749" cy="1479754"/>
          </a:xfrm>
          <a:prstGeom prst="rect">
            <a:avLst/>
          </a:prstGeom>
        </p:spPr>
      </p:pic>
      <p:pic>
        <p:nvPicPr>
          <p:cNvPr id="5" name="Picture 4">
            <a:extLst>
              <a:ext uri="{FF2B5EF4-FFF2-40B4-BE49-F238E27FC236}">
                <a16:creationId xmlns:a16="http://schemas.microsoft.com/office/drawing/2014/main" id="{AFF4D0A0-4E58-F27F-F869-2D493B63441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22598" y="1144915"/>
            <a:ext cx="2630672" cy="1479753"/>
          </a:xfrm>
          <a:prstGeom prst="rect">
            <a:avLst/>
          </a:prstGeom>
        </p:spPr>
      </p:pic>
      <p:pic>
        <p:nvPicPr>
          <p:cNvPr id="7" name="Picture 6" descr="A person filling a truck at a gas station&#10;&#10;Description automatically generated">
            <a:extLst>
              <a:ext uri="{FF2B5EF4-FFF2-40B4-BE49-F238E27FC236}">
                <a16:creationId xmlns:a16="http://schemas.microsoft.com/office/drawing/2014/main" id="{1213FB5A-61F9-69C6-EAA4-32696366E1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2598" y="4591280"/>
            <a:ext cx="2698433" cy="1525588"/>
          </a:xfrm>
          <a:prstGeom prst="rect">
            <a:avLst/>
          </a:prstGeom>
        </p:spPr>
      </p:pic>
    </p:spTree>
    <p:extLst>
      <p:ext uri="{BB962C8B-B14F-4D97-AF65-F5344CB8AC3E}">
        <p14:creationId xmlns:p14="http://schemas.microsoft.com/office/powerpoint/2010/main" val="824408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B98C09-FF65-F47A-FB67-DF33968C7FC0}"/>
              </a:ext>
            </a:extLst>
          </p:cNvPr>
          <p:cNvPicPr>
            <a:picLocks noChangeAspect="1"/>
          </p:cNvPicPr>
          <p:nvPr/>
        </p:nvPicPr>
        <p:blipFill>
          <a:blip r:embed="rId3"/>
          <a:stretch>
            <a:fillRect/>
          </a:stretch>
        </p:blipFill>
        <p:spPr>
          <a:xfrm>
            <a:off x="6641586" y="-837846"/>
            <a:ext cx="5550414" cy="7848286"/>
          </a:xfrm>
          <a:prstGeom prst="rect">
            <a:avLst/>
          </a:prstGeom>
        </p:spPr>
      </p:pic>
      <p:pic>
        <p:nvPicPr>
          <p:cNvPr id="23" name="Picture 22">
            <a:extLst>
              <a:ext uri="{FF2B5EF4-FFF2-40B4-BE49-F238E27FC236}">
                <a16:creationId xmlns:a16="http://schemas.microsoft.com/office/drawing/2014/main" id="{452A31C3-CEDC-4BFD-8470-B4074D67E6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27" y="-1053398"/>
            <a:ext cx="13641993" cy="9094662"/>
          </a:xfrm>
          <a:prstGeom prst="rect">
            <a:avLst/>
          </a:prstGeom>
        </p:spPr>
      </p:pic>
      <p:pic>
        <p:nvPicPr>
          <p:cNvPr id="8" name="Picture 7">
            <a:extLst>
              <a:ext uri="{FF2B5EF4-FFF2-40B4-BE49-F238E27FC236}">
                <a16:creationId xmlns:a16="http://schemas.microsoft.com/office/drawing/2014/main" id="{0B403CA2-54F5-7E47-8E0E-2D036363B9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225" y="5362220"/>
            <a:ext cx="2470758" cy="575854"/>
          </a:xfrm>
          <a:prstGeom prst="rect">
            <a:avLst/>
          </a:prstGeom>
        </p:spPr>
      </p:pic>
      <p:sp>
        <p:nvSpPr>
          <p:cNvPr id="2" name="Title 1">
            <a:extLst>
              <a:ext uri="{FF2B5EF4-FFF2-40B4-BE49-F238E27FC236}">
                <a16:creationId xmlns:a16="http://schemas.microsoft.com/office/drawing/2014/main" id="{A601B231-3359-924D-B69C-390F0FDAD602}"/>
              </a:ext>
            </a:extLst>
          </p:cNvPr>
          <p:cNvSpPr>
            <a:spLocks noGrp="1"/>
          </p:cNvSpPr>
          <p:nvPr>
            <p:ph type="ctrTitle"/>
          </p:nvPr>
        </p:nvSpPr>
        <p:spPr>
          <a:xfrm>
            <a:off x="142797" y="220381"/>
            <a:ext cx="7069765" cy="3273552"/>
          </a:xfrm>
        </p:spPr>
        <p:txBody>
          <a:bodyPr anchor="t">
            <a:normAutofit/>
          </a:bodyPr>
          <a:lstStyle/>
          <a:p>
            <a:pPr algn="l"/>
            <a:r>
              <a:rPr lang="en-US" sz="2800" dirty="0">
                <a:solidFill>
                  <a:srgbClr val="101246"/>
                </a:solidFill>
                <a:latin typeface="Verdana" panose="020B0604030504040204" pitchFamily="34" charset="0"/>
              </a:rPr>
              <a:t>Transport for the North: </a:t>
            </a:r>
            <a:br>
              <a:rPr lang="en-US" sz="2800" dirty="0">
                <a:solidFill>
                  <a:srgbClr val="101246"/>
                </a:solidFill>
                <a:latin typeface="Verdana" panose="020B0604030504040204" pitchFamily="34" charset="0"/>
              </a:rPr>
            </a:br>
            <a:r>
              <a:rPr lang="en-US" sz="2800" dirty="0">
                <a:solidFill>
                  <a:srgbClr val="101246"/>
                </a:solidFill>
                <a:latin typeface="Verdana" panose="020B0604030504040204" pitchFamily="34" charset="0"/>
              </a:rPr>
              <a:t>EV Charging Infrastructure update</a:t>
            </a:r>
            <a:br>
              <a:rPr lang="en-US" sz="4000" b="1" dirty="0">
                <a:solidFill>
                  <a:srgbClr val="101246"/>
                </a:solidFill>
                <a:latin typeface="Verdana" panose="020B0604030504040204" pitchFamily="34" charset="0"/>
              </a:rPr>
            </a:br>
            <a:br>
              <a:rPr lang="en-US" sz="2200" b="1" dirty="0">
                <a:solidFill>
                  <a:srgbClr val="101246"/>
                </a:solidFill>
                <a:latin typeface="Verdana" panose="020B0604030504040204" pitchFamily="34" charset="0"/>
              </a:rPr>
            </a:br>
            <a:br>
              <a:rPr lang="en-US" sz="4000" b="1" dirty="0">
                <a:solidFill>
                  <a:srgbClr val="101246"/>
                </a:solidFill>
                <a:latin typeface="Verdana" panose="020B0604030504040204" pitchFamily="34" charset="0"/>
              </a:rPr>
            </a:br>
            <a:br>
              <a:rPr lang="en-US" sz="4000" b="1" dirty="0">
                <a:solidFill>
                  <a:srgbClr val="101246"/>
                </a:solidFill>
                <a:latin typeface="Verdana" panose="020B0604030504040204" pitchFamily="34" charset="0"/>
              </a:rPr>
            </a:br>
            <a:endParaRPr lang="en-US" sz="2700" b="1" dirty="0">
              <a:solidFill>
                <a:srgbClr val="101246"/>
              </a:solidFill>
              <a:latin typeface="Verdana" panose="020B0604030504040204" pitchFamily="34" charset="0"/>
            </a:endParaRPr>
          </a:p>
        </p:txBody>
      </p:sp>
      <p:pic>
        <p:nvPicPr>
          <p:cNvPr id="4" name="Picture 3" descr="Chart&#10;&#10;Description automatically generated with medium confidence">
            <a:extLst>
              <a:ext uri="{FF2B5EF4-FFF2-40B4-BE49-F238E27FC236}">
                <a16:creationId xmlns:a16="http://schemas.microsoft.com/office/drawing/2014/main" id="{A6DED1AC-6A93-B597-2372-3BB3F694D81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7659" y="1794110"/>
            <a:ext cx="3387664" cy="4790158"/>
          </a:xfrm>
          <a:prstGeom prst="rect">
            <a:avLst/>
          </a:prstGeom>
        </p:spPr>
      </p:pic>
      <p:pic>
        <p:nvPicPr>
          <p:cNvPr id="5" name="Picture 2">
            <a:extLst>
              <a:ext uri="{FF2B5EF4-FFF2-40B4-BE49-F238E27FC236}">
                <a16:creationId xmlns:a16="http://schemas.microsoft.com/office/drawing/2014/main" id="{560F9311-0536-1AF6-8464-29EBC95C924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66372" y="6292185"/>
            <a:ext cx="1246911" cy="29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47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29B5DE7-523E-9F48-8950-9F70364EC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510" y="5605895"/>
            <a:ext cx="1298339" cy="306552"/>
          </a:xfrm>
          <a:prstGeom prst="rect">
            <a:avLst/>
          </a:prstGeom>
        </p:spPr>
      </p:pic>
      <p:sp>
        <p:nvSpPr>
          <p:cNvPr id="13" name="TextBox 12">
            <a:extLst>
              <a:ext uri="{FF2B5EF4-FFF2-40B4-BE49-F238E27FC236}">
                <a16:creationId xmlns:a16="http://schemas.microsoft.com/office/drawing/2014/main" id="{9DBC2FF7-A84C-4AEB-80A3-F408015D324B}"/>
              </a:ext>
            </a:extLst>
          </p:cNvPr>
          <p:cNvSpPr txBox="1"/>
          <p:nvPr/>
        </p:nvSpPr>
        <p:spPr>
          <a:xfrm>
            <a:off x="314736" y="244716"/>
            <a:ext cx="9866211" cy="492443"/>
          </a:xfrm>
          <a:prstGeom prst="rect">
            <a:avLst/>
          </a:prstGeom>
          <a:noFill/>
        </p:spPr>
        <p:txBody>
          <a:bodyPr wrap="square">
            <a:spAutoFit/>
          </a:bodyPr>
          <a:lstStyle/>
          <a:p>
            <a:pPr marL="0" marR="0" lvl="0" indent="0" algn="l" defTabSz="385217"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D0F3D"/>
                </a:solidFill>
                <a:effectLst/>
                <a:uLnTx/>
                <a:uFillTx/>
                <a:latin typeface="Verdana"/>
                <a:ea typeface="Verdana"/>
                <a:cs typeface="+mn-cs"/>
              </a:rPr>
              <a:t>Regional EV Regional Partnership Group</a:t>
            </a:r>
            <a:endParaRPr kumimoji="0" lang="en-GB" sz="2600" b="1" i="1" u="none" strike="noStrike" kern="1200" cap="none" spc="0" normalizeH="0" baseline="0" noProof="0" dirty="0">
              <a:ln>
                <a:noFill/>
              </a:ln>
              <a:solidFill>
                <a:srgbClr val="0D0F3D"/>
              </a:solidFill>
              <a:effectLst/>
              <a:uLnTx/>
              <a:uFillTx/>
              <a:latin typeface="Verdana"/>
              <a:ea typeface="Verdana"/>
              <a:cs typeface="+mn-cs"/>
            </a:endParaRPr>
          </a:p>
        </p:txBody>
      </p:sp>
      <p:sp>
        <p:nvSpPr>
          <p:cNvPr id="9" name="TextBox 8">
            <a:extLst>
              <a:ext uri="{FF2B5EF4-FFF2-40B4-BE49-F238E27FC236}">
                <a16:creationId xmlns:a16="http://schemas.microsoft.com/office/drawing/2014/main" id="{312942C0-A646-492A-A37D-938912CB204A}"/>
              </a:ext>
            </a:extLst>
          </p:cNvPr>
          <p:cNvSpPr txBox="1"/>
          <p:nvPr/>
        </p:nvSpPr>
        <p:spPr>
          <a:xfrm>
            <a:off x="560236" y="2169610"/>
            <a:ext cx="6886535" cy="468333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Transport for the North</a:t>
            </a:r>
          </a:p>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TfNs</a:t>
            </a: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member organisations (Northern Local Transport Authorities or LEP representatives). </a:t>
            </a:r>
          </a:p>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National Highways</a:t>
            </a:r>
          </a:p>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Network Rail </a:t>
            </a:r>
          </a:p>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Department for Transport / OZEV</a:t>
            </a:r>
          </a:p>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Scottish Power Energy Networks</a:t>
            </a:r>
          </a:p>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Electricity North West</a:t>
            </a:r>
          </a:p>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Northern Powergrid</a:t>
            </a:r>
          </a:p>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Energy Saving Trust</a:t>
            </a:r>
          </a:p>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Ofgem</a:t>
            </a:r>
          </a:p>
          <a:p>
            <a:pPr marL="285750" marR="0" lvl="0" indent="-28575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Ordnance Survey </a:t>
            </a:r>
          </a:p>
        </p:txBody>
      </p:sp>
      <p:sp>
        <p:nvSpPr>
          <p:cNvPr id="11" name="TextBox 10">
            <a:extLst>
              <a:ext uri="{FF2B5EF4-FFF2-40B4-BE49-F238E27FC236}">
                <a16:creationId xmlns:a16="http://schemas.microsoft.com/office/drawing/2014/main" id="{B0B275B4-2A45-4ABE-96F5-3105C9CDD5E7}"/>
              </a:ext>
            </a:extLst>
          </p:cNvPr>
          <p:cNvSpPr txBox="1"/>
          <p:nvPr/>
        </p:nvSpPr>
        <p:spPr>
          <a:xfrm>
            <a:off x="314736" y="945553"/>
            <a:ext cx="737753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Collaborative partnership which consolidate multi-agency approaches, sharing intelligence and actions to deliver mutual goals.</a:t>
            </a:r>
          </a:p>
        </p:txBody>
      </p:sp>
      <p:pic>
        <p:nvPicPr>
          <p:cNvPr id="269316" name="Picture 4">
            <a:extLst>
              <a:ext uri="{FF2B5EF4-FFF2-40B4-BE49-F238E27FC236}">
                <a16:creationId xmlns:a16="http://schemas.microsoft.com/office/drawing/2014/main" id="{F8226EB5-88BB-4F26-A5CC-CFCEA24DACB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2567" y="945553"/>
            <a:ext cx="4121117" cy="58294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C4C46BCC-E824-8DD6-95A5-93F3C94201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42805" y="246155"/>
            <a:ext cx="1246911" cy="29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806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F5120B-D40B-4934-8A7E-3CB47499D61D}"/>
              </a:ext>
            </a:extLst>
          </p:cNvPr>
          <p:cNvSpPr txBox="1"/>
          <p:nvPr/>
        </p:nvSpPr>
        <p:spPr>
          <a:xfrm>
            <a:off x="237348" y="884849"/>
            <a:ext cx="6660602" cy="5346848"/>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Improve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integrated whole network </a:t>
            </a:r>
            <a:r>
              <a:rPr kumimoji="0" lang="en-GB" sz="2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place based outcomes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for Electric Vehicles based on robust and data driven evidence of requirements - </a:t>
            </a:r>
            <a:r>
              <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the right infrastructure in the right place, at the right time’.</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Provide a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collective </a:t>
            </a:r>
            <a:r>
              <a:rPr kumimoji="0" lang="en-GB"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Times New Roman" panose="02020603050405020304" pitchFamily="18" charset="0"/>
              </a:rPr>
              <a:t>routemap</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towards an effective, attractive and inclusive network - </a:t>
            </a:r>
            <a:r>
              <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‘Supporting accelerated action right across the region’.</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Create an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attractive landscape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for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public and private partnerships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‘Scaling investments’, ‘Capacity &amp; Capability’.</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Shaping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whole system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 infrastructure decision making</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negotiating uncertainty - </a:t>
            </a:r>
            <a:r>
              <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Ensuring resilience and grasping opportunity’.</a:t>
            </a:r>
            <a:endPar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87131CD-1A11-4EF0-B4AF-49403A07D422}"/>
              </a:ext>
            </a:extLst>
          </p:cNvPr>
          <p:cNvSpPr txBox="1"/>
          <p:nvPr/>
        </p:nvSpPr>
        <p:spPr>
          <a:xfrm>
            <a:off x="237348" y="252885"/>
            <a:ext cx="10296959" cy="3693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D0F3D"/>
                </a:solidFill>
                <a:effectLst/>
                <a:uLnTx/>
                <a:uFillTx/>
                <a:latin typeface="Verdana"/>
                <a:ea typeface="Verdana"/>
                <a:cs typeface="+mn-cs"/>
              </a:rPr>
              <a:t>TfN’s ‘Whole Network’, ‘Whole systems’ strategy - objectives</a:t>
            </a:r>
          </a:p>
        </p:txBody>
      </p:sp>
      <p:pic>
        <p:nvPicPr>
          <p:cNvPr id="2" name="Picture 2">
            <a:extLst>
              <a:ext uri="{FF2B5EF4-FFF2-40B4-BE49-F238E27FC236}">
                <a16:creationId xmlns:a16="http://schemas.microsoft.com/office/drawing/2014/main" id="{3D486892-C3DE-9C9F-A739-A9AF4A9EED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46452" y="226313"/>
            <a:ext cx="1246911" cy="292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E1626F-8A4E-A7DB-339C-83B6BED4F51D}"/>
              </a:ext>
            </a:extLst>
          </p:cNvPr>
          <p:cNvPicPr>
            <a:picLocks noChangeAspect="1"/>
          </p:cNvPicPr>
          <p:nvPr/>
        </p:nvPicPr>
        <p:blipFill>
          <a:blip r:embed="rId4"/>
          <a:stretch>
            <a:fillRect/>
          </a:stretch>
        </p:blipFill>
        <p:spPr>
          <a:xfrm>
            <a:off x="7057795" y="884849"/>
            <a:ext cx="4812117" cy="5813624"/>
          </a:xfrm>
          <a:prstGeom prst="rect">
            <a:avLst/>
          </a:prstGeom>
        </p:spPr>
      </p:pic>
      <p:sp>
        <p:nvSpPr>
          <p:cNvPr id="4" name="TextBox 3">
            <a:extLst>
              <a:ext uri="{FF2B5EF4-FFF2-40B4-BE49-F238E27FC236}">
                <a16:creationId xmlns:a16="http://schemas.microsoft.com/office/drawing/2014/main" id="{562A38C9-D4D6-47CF-A39B-39E7A48127C2}"/>
              </a:ext>
            </a:extLst>
          </p:cNvPr>
          <p:cNvSpPr txBox="1"/>
          <p:nvPr/>
        </p:nvSpPr>
        <p:spPr>
          <a:xfrm>
            <a:off x="553742" y="6171163"/>
            <a:ext cx="39174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rPr>
              <a:t>Go to TfN EVCI Framework webpage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075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7632-BDEE-575A-6BE3-BC38E53523B2}"/>
              </a:ext>
            </a:extLst>
          </p:cNvPr>
          <p:cNvSpPr>
            <a:spLocks noGrp="1"/>
          </p:cNvSpPr>
          <p:nvPr>
            <p:ph type="title"/>
          </p:nvPr>
        </p:nvSpPr>
        <p:spPr>
          <a:xfrm>
            <a:off x="148466" y="156906"/>
            <a:ext cx="10180578" cy="1325563"/>
          </a:xfrm>
        </p:spPr>
        <p:txBody>
          <a:bodyPr>
            <a:normAutofit fontScale="90000"/>
          </a:bodyPr>
          <a:lstStyle/>
          <a:p>
            <a:r>
              <a:rPr lang="en-GB" sz="2700" b="1" dirty="0">
                <a:solidFill>
                  <a:srgbClr val="101246"/>
                </a:solidFill>
                <a:latin typeface="Verdana" panose="020B0604030504040204" pitchFamily="34" charset="0"/>
              </a:rPr>
              <a:t>TfN EVCI Framework – an open source of charging infrastructure deployment needed</a:t>
            </a:r>
            <a:br>
              <a:rPr lang="en-GB" b="1" kern="0" dirty="0">
                <a:solidFill>
                  <a:schemeClr val="accent3"/>
                </a:solidFill>
                <a:latin typeface="Verdana" panose="020B0604030504040204" pitchFamily="34" charset="0"/>
                <a:ea typeface="Verdana" panose="020B0604030504040204" pitchFamily="34" charset="0"/>
                <a:cs typeface="+mn-cs"/>
              </a:rPr>
            </a:br>
            <a:endParaRPr lang="en-GB" b="1" kern="0" dirty="0">
              <a:solidFill>
                <a:schemeClr val="accent3"/>
              </a:solidFill>
              <a:latin typeface="Verdana" panose="020B0604030504040204" pitchFamily="34" charset="0"/>
              <a:ea typeface="Verdana" panose="020B0604030504040204" pitchFamily="34" charset="0"/>
              <a:cs typeface="+mn-cs"/>
            </a:endParaRPr>
          </a:p>
        </p:txBody>
      </p:sp>
      <p:pic>
        <p:nvPicPr>
          <p:cNvPr id="11" name="Picture 2">
            <a:extLst>
              <a:ext uri="{FF2B5EF4-FFF2-40B4-BE49-F238E27FC236}">
                <a16:creationId xmlns:a16="http://schemas.microsoft.com/office/drawing/2014/main" id="{0C6EFF14-AF07-08FA-8B06-37AC76A018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6623" y="155557"/>
            <a:ext cx="1246911" cy="2920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3B8C06B-E628-A5C5-737F-194A67E0343E}"/>
              </a:ext>
            </a:extLst>
          </p:cNvPr>
          <p:cNvSpPr txBox="1"/>
          <p:nvPr/>
        </p:nvSpPr>
        <p:spPr>
          <a:xfrm>
            <a:off x="200114" y="1263704"/>
            <a:ext cx="5038641" cy="587853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Applies TfN’s Analytical Framework - a highly innovative transport analytical suite.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endPar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Simple, openly accessible tool - access to evidence for charge point requirements across the region.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endPar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mn-cs"/>
              </a:rPr>
              <a:t>Credible source of evidence to support our national partners, local authorities and electricity DNOs in their planning and delivery activities (i.e. LEVI).</a:t>
            </a:r>
          </a:p>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endPar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mn-cs"/>
              </a:rPr>
              <a:t>Strengthens communication of charging demand to CPOs, to encourage confident long term investment decisions.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endPar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4"/>
              </a:rPr>
              <a:t>https://evcivisualiser.z33.web.core.windows.net/</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endParaRPr kumimoji="0" lang="en-GB"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6" name="Picture 5">
            <a:extLst>
              <a:ext uri="{FF2B5EF4-FFF2-40B4-BE49-F238E27FC236}">
                <a16:creationId xmlns:a16="http://schemas.microsoft.com/office/drawing/2014/main" id="{B6378619-D488-3904-FC49-C9B9D8865E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22871" y="1358283"/>
            <a:ext cx="6672311" cy="4763866"/>
          </a:xfrm>
          <a:prstGeom prst="rect">
            <a:avLst/>
          </a:prstGeom>
        </p:spPr>
      </p:pic>
    </p:spTree>
    <p:extLst>
      <p:ext uri="{BB962C8B-B14F-4D97-AF65-F5344CB8AC3E}">
        <p14:creationId xmlns:p14="http://schemas.microsoft.com/office/powerpoint/2010/main" val="148194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ABB3-053C-43C4-9E6D-EDE2502B061E}"/>
              </a:ext>
            </a:extLst>
          </p:cNvPr>
          <p:cNvSpPr>
            <a:spLocks noGrp="1"/>
          </p:cNvSpPr>
          <p:nvPr>
            <p:ph type="title"/>
          </p:nvPr>
        </p:nvSpPr>
        <p:spPr>
          <a:xfrm>
            <a:off x="310806" y="286674"/>
            <a:ext cx="11142618" cy="775063"/>
          </a:xfrm>
        </p:spPr>
        <p:txBody>
          <a:bodyPr>
            <a:normAutofit fontScale="90000"/>
          </a:bodyPr>
          <a:lstStyle/>
          <a:p>
            <a:r>
              <a:rPr lang="en-US" sz="2800" b="1" dirty="0">
                <a:solidFill>
                  <a:srgbClr val="101246"/>
                </a:solidFill>
                <a:latin typeface="Verdana" panose="020B0604030504040204" pitchFamily="34" charset="0"/>
              </a:rPr>
              <a:t>Sub-national Transport Bodies (STBs) - </a:t>
            </a:r>
            <a:r>
              <a:rPr lang="en-GB" sz="2800" b="1" dirty="0">
                <a:solidFill>
                  <a:srgbClr val="101246"/>
                </a:solidFill>
                <a:latin typeface="Verdana" panose="020B0604030504040204" pitchFamily="34" charset="0"/>
              </a:rPr>
              <a:t>enabling the scale and pace of EV charging delivery required.</a:t>
            </a:r>
          </a:p>
        </p:txBody>
      </p:sp>
      <p:sp>
        <p:nvSpPr>
          <p:cNvPr id="4" name="Content Placeholder 2">
            <a:extLst>
              <a:ext uri="{FF2B5EF4-FFF2-40B4-BE49-F238E27FC236}">
                <a16:creationId xmlns:a16="http://schemas.microsoft.com/office/drawing/2014/main" id="{DDDF80A2-B944-B58A-946D-7A5A18D1852B}"/>
              </a:ext>
            </a:extLst>
          </p:cNvPr>
          <p:cNvSpPr txBox="1">
            <a:spLocks/>
          </p:cNvSpPr>
          <p:nvPr/>
        </p:nvSpPr>
        <p:spPr>
          <a:xfrm>
            <a:off x="378372" y="1306374"/>
            <a:ext cx="11435256" cy="50658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tab pos="457200" algn="l"/>
              </a:tabLst>
              <a:defRPr/>
            </a:pPr>
            <a:endParaRPr kumimoji="0" lang="en-GB"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tab pos="457200" algn="l"/>
              </a:tabLst>
              <a:defRPr/>
            </a:pPr>
            <a:endParaRPr kumimoji="0" lang="en-GB"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tab pos="457200" algn="l"/>
              </a:tabLst>
              <a:defRPr/>
            </a:pPr>
            <a:endParaRPr kumimoji="0" lang="en-GB"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tab pos="457200" algn="l"/>
              </a:tabLst>
              <a:defRPr/>
            </a:pPr>
            <a:endParaRPr kumimoji="0" lang="en-GB"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tab pos="457200" algn="l"/>
              </a:tabLst>
              <a:defRPr/>
            </a:pPr>
            <a:endParaRPr kumimoji="0" lang="en-GB"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Tx/>
              <a:buChar char="-"/>
              <a:tabLst>
                <a:tab pos="457200" algn="l"/>
              </a:tabLst>
              <a:defRPr/>
            </a:pPr>
            <a:endParaRPr kumimoji="0" lang="en-GB"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Tx/>
              <a:buChar char="-"/>
              <a:tabLst>
                <a:tab pos="457200" algn="l"/>
              </a:tabLst>
              <a:defRPr/>
            </a:pPr>
            <a:endParaRPr kumimoji="0" lang="en-GB"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Tx/>
              <a:buChar char="-"/>
              <a:tabLst>
                <a:tab pos="457200" algn="l"/>
              </a:tabLst>
              <a:defRPr/>
            </a:pPr>
            <a:endParaRPr kumimoji="0" lang="en-GB"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tab pos="457200" algn="l"/>
              </a:tabLst>
              <a:defRPr/>
            </a:pPr>
            <a:endParaRPr kumimoji="0" lang="en-GB"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F5C4468-E887-7F45-D2CB-F6CC2E8FD8D6}"/>
              </a:ext>
            </a:extLst>
          </p:cNvPr>
          <p:cNvSpPr txBox="1"/>
          <p:nvPr/>
        </p:nvSpPr>
        <p:spPr>
          <a:xfrm>
            <a:off x="310806" y="1166893"/>
            <a:ext cx="7014122" cy="550920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korto-book"/>
                <a:ea typeface="+mn-ea"/>
                <a:cs typeface="+mn-cs"/>
              </a:rPr>
              <a:t>Acting as ‘one voice’ for a region </a:t>
            </a:r>
            <a:r>
              <a:rPr kumimoji="0" lang="en-GB" sz="2200" b="0" i="0" u="none" strike="noStrike" kern="1200" cap="none" spc="0" normalizeH="0" baseline="0" noProof="0" dirty="0">
                <a:ln>
                  <a:noFill/>
                </a:ln>
                <a:solidFill>
                  <a:srgbClr val="000000"/>
                </a:solidFill>
                <a:effectLst/>
                <a:uLnTx/>
                <a:uFillTx/>
                <a:latin typeface="korto-book"/>
                <a:ea typeface="+mn-ea"/>
                <a:cs typeface="+mn-cs"/>
              </a:rPr>
              <a:t>- communicating place based strategic needs and helping to shape national picture.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korto-book"/>
                <a:ea typeface="+mn-ea"/>
                <a:cs typeface="+mn-cs"/>
              </a:rPr>
              <a:t>Consistent</a:t>
            </a:r>
            <a:r>
              <a:rPr kumimoji="0" lang="en-GB" sz="2200" b="0" i="0" u="none" strike="noStrike" kern="1200" cap="none" spc="0" normalizeH="0" baseline="0" noProof="0" dirty="0">
                <a:ln>
                  <a:noFill/>
                </a:ln>
                <a:solidFill>
                  <a:srgbClr val="000000"/>
                </a:solidFill>
                <a:effectLst/>
                <a:uLnTx/>
                <a:uFillTx/>
                <a:latin typeface="korto-book"/>
                <a:ea typeface="+mn-ea"/>
                <a:cs typeface="+mn-cs"/>
              </a:rPr>
              <a:t> approach to cross-boundary nature of EV and reducing road carbon emissions.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korto-book"/>
                <a:ea typeface="+mn-ea"/>
                <a:cs typeface="+mn-cs"/>
              </a:rPr>
              <a:t>Holistic &amp; integrated planning </a:t>
            </a:r>
            <a:r>
              <a:rPr kumimoji="0" lang="en-GB" sz="2200" b="0" i="0" u="none" strike="noStrike" kern="1200" cap="none" spc="0" normalizeH="0" baseline="0" noProof="0" dirty="0">
                <a:ln>
                  <a:noFill/>
                </a:ln>
                <a:solidFill>
                  <a:srgbClr val="000000"/>
                </a:solidFill>
                <a:effectLst/>
                <a:uLnTx/>
                <a:uFillTx/>
                <a:latin typeface="korto-book"/>
                <a:ea typeface="+mn-ea"/>
                <a:cs typeface="+mn-cs"/>
              </a:rPr>
              <a:t>- planning for a whole network outcome which delivers for road users where there is a need to drive.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korto-book"/>
                <a:ea typeface="+mn-ea"/>
                <a:cs typeface="+mn-cs"/>
              </a:rPr>
              <a:t>Supporting &amp; enhancing</a:t>
            </a:r>
            <a:r>
              <a:rPr kumimoji="0" lang="en-GB" sz="2200" b="0" i="0" u="none" strike="noStrike" kern="1200" cap="none" spc="0" normalizeH="0" baseline="0" noProof="0" dirty="0">
                <a:ln>
                  <a:noFill/>
                </a:ln>
                <a:solidFill>
                  <a:srgbClr val="000000"/>
                </a:solidFill>
                <a:effectLst/>
                <a:uLnTx/>
                <a:uFillTx/>
                <a:latin typeface="korto-book"/>
                <a:ea typeface="+mn-ea"/>
                <a:cs typeface="+mn-cs"/>
              </a:rPr>
              <a:t> local, regional and national planning and delivery.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korto-book"/>
                <a:ea typeface="+mn-ea"/>
                <a:cs typeface="+mn-cs"/>
              </a:rPr>
              <a:t>Trusted analytics </a:t>
            </a:r>
            <a:r>
              <a:rPr kumimoji="0" lang="en-GB" sz="2200" b="0" i="0" u="none" strike="noStrike" kern="1200" cap="none" spc="0" normalizeH="0" baseline="0" noProof="0" dirty="0">
                <a:ln>
                  <a:noFill/>
                </a:ln>
                <a:solidFill>
                  <a:srgbClr val="000000"/>
                </a:solidFill>
                <a:effectLst/>
                <a:uLnTx/>
                <a:uFillTx/>
                <a:latin typeface="korto-book"/>
                <a:ea typeface="+mn-ea"/>
                <a:cs typeface="+mn-cs"/>
              </a:rPr>
              <a:t>to support regional objectives for decarbonisation, social inclusion and economic growth.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korto-book"/>
                <a:ea typeface="+mn-ea"/>
                <a:cs typeface="+mn-cs"/>
              </a:rPr>
              <a:t>Accelerate actions through convening power </a:t>
            </a:r>
            <a:r>
              <a:rPr kumimoji="0" lang="en-GB" sz="2200" b="0" i="0" u="none" strike="noStrike" kern="1200" cap="none" spc="0" normalizeH="0" baseline="0" noProof="0" dirty="0">
                <a:ln>
                  <a:noFill/>
                </a:ln>
                <a:solidFill>
                  <a:srgbClr val="000000"/>
                </a:solidFill>
                <a:effectLst/>
                <a:uLnTx/>
                <a:uFillTx/>
                <a:latin typeface="korto-book"/>
                <a:ea typeface="+mn-ea"/>
                <a:cs typeface="+mn-cs"/>
              </a:rPr>
              <a:t>- facilitation and collaboration (brokering public and private sector collaborations or bringing key interacting sectors together).</a:t>
            </a:r>
            <a:endParaRPr kumimoji="0" lang="en-GB" sz="22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mn-cs"/>
            </a:endParaRPr>
          </a:p>
        </p:txBody>
      </p:sp>
      <p:pic>
        <p:nvPicPr>
          <p:cNvPr id="1026" name="Picture 2" descr="STB Conference">
            <a:extLst>
              <a:ext uri="{FF2B5EF4-FFF2-40B4-BE49-F238E27FC236}">
                <a16:creationId xmlns:a16="http://schemas.microsoft.com/office/drawing/2014/main" id="{76E02967-EDE2-79C4-E32C-0A8F3D646A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92494" y="1306374"/>
            <a:ext cx="4629073" cy="502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519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0C71560-C34F-F4EB-E13F-2B6F93B8B08F}"/>
              </a:ext>
            </a:extLst>
          </p:cNvPr>
          <p:cNvGraphicFramePr/>
          <p:nvPr/>
        </p:nvGraphicFramePr>
        <p:xfrm>
          <a:off x="375954" y="940279"/>
          <a:ext cx="8914696" cy="5184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7FA363C6-DC9B-4FD5-43C6-EFC4940E9D22}"/>
              </a:ext>
            </a:extLst>
          </p:cNvPr>
          <p:cNvSpPr/>
          <p:nvPr/>
        </p:nvSpPr>
        <p:spPr>
          <a:xfrm>
            <a:off x="9459482" y="4057650"/>
            <a:ext cx="2513443" cy="2377957"/>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Total power need 2030: 11,000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Gwh</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per 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(equivalent of 3m household usage)</a:t>
            </a:r>
          </a:p>
        </p:txBody>
      </p:sp>
      <p:sp>
        <p:nvSpPr>
          <p:cNvPr id="9" name="TextBox 8">
            <a:extLst>
              <a:ext uri="{FF2B5EF4-FFF2-40B4-BE49-F238E27FC236}">
                <a16:creationId xmlns:a16="http://schemas.microsoft.com/office/drawing/2014/main" id="{02A40943-73F2-5C73-0A90-1B00D1B9B942}"/>
              </a:ext>
            </a:extLst>
          </p:cNvPr>
          <p:cNvSpPr txBox="1"/>
          <p:nvPr/>
        </p:nvSpPr>
        <p:spPr>
          <a:xfrm>
            <a:off x="265273" y="205085"/>
            <a:ext cx="10272511" cy="4247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D0F3D"/>
                </a:solidFill>
                <a:effectLst/>
                <a:uLnTx/>
                <a:uFillTx/>
                <a:latin typeface="Verdana"/>
                <a:ea typeface="Verdana"/>
                <a:cs typeface="+mn-cs"/>
              </a:rPr>
              <a:t>What does charging demand across the North look like?</a:t>
            </a:r>
          </a:p>
        </p:txBody>
      </p:sp>
      <p:pic>
        <p:nvPicPr>
          <p:cNvPr id="10" name="Picture 9">
            <a:extLst>
              <a:ext uri="{FF2B5EF4-FFF2-40B4-BE49-F238E27FC236}">
                <a16:creationId xmlns:a16="http://schemas.microsoft.com/office/drawing/2014/main" id="{8BF537DF-2BBF-17BB-8D53-94659F42473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537784" y="205086"/>
            <a:ext cx="1246911" cy="29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212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87700-1834-EB7D-D4F3-F1F1C72F2D1C}"/>
              </a:ext>
            </a:extLst>
          </p:cNvPr>
          <p:cNvSpPr>
            <a:spLocks noGrp="1"/>
          </p:cNvSpPr>
          <p:nvPr>
            <p:ph type="title"/>
          </p:nvPr>
        </p:nvSpPr>
        <p:spPr>
          <a:xfrm>
            <a:off x="484908" y="-31173"/>
            <a:ext cx="10157897" cy="1325563"/>
          </a:xfrm>
        </p:spPr>
        <p:txBody>
          <a:bodyPr>
            <a:normAutofit/>
          </a:bodyPr>
          <a:lstStyle/>
          <a:p>
            <a:r>
              <a:rPr lang="en-US" sz="2000" b="1" dirty="0">
                <a:solidFill>
                  <a:srgbClr val="101246"/>
                </a:solidFill>
                <a:latin typeface="Verdana" panose="020B0604030504040204" pitchFamily="34" charset="0"/>
              </a:rPr>
              <a:t>Monitoring deployment of charging infrastructure against identified requirements</a:t>
            </a:r>
            <a:r>
              <a:rPr lang="en-GB" sz="2000" b="1" dirty="0">
                <a:solidFill>
                  <a:srgbClr val="101246"/>
                </a:solidFill>
                <a:latin typeface="Verdana" panose="020B0604030504040204" pitchFamily="34" charset="0"/>
              </a:rPr>
              <a:t> </a:t>
            </a:r>
            <a:endParaRPr lang="en-GB" sz="2000" dirty="0"/>
          </a:p>
        </p:txBody>
      </p:sp>
      <p:pic>
        <p:nvPicPr>
          <p:cNvPr id="6" name="Content Placeholder 4" descr="A map of the united kingdom&#10;&#10;Description automatically generated">
            <a:extLst>
              <a:ext uri="{FF2B5EF4-FFF2-40B4-BE49-F238E27FC236}">
                <a16:creationId xmlns:a16="http://schemas.microsoft.com/office/drawing/2014/main" id="{64715127-E43E-C851-59A7-6676050404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3523" y="1112363"/>
            <a:ext cx="4695610" cy="5715774"/>
          </a:xfrm>
          <a:prstGeom prst="rect">
            <a:avLst/>
          </a:prstGeom>
        </p:spPr>
      </p:pic>
      <p:pic>
        <p:nvPicPr>
          <p:cNvPr id="7" name="Picture 6" descr="A map of a country with different colored areas&#10;&#10;Description automatically generated">
            <a:extLst>
              <a:ext uri="{FF2B5EF4-FFF2-40B4-BE49-F238E27FC236}">
                <a16:creationId xmlns:a16="http://schemas.microsoft.com/office/drawing/2014/main" id="{A3A7B33A-00BA-76DA-8D52-4EEB6AC3C3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867" y="1112363"/>
            <a:ext cx="4695611" cy="5715774"/>
          </a:xfrm>
          <a:prstGeom prst="rect">
            <a:avLst/>
          </a:prstGeom>
        </p:spPr>
      </p:pic>
      <p:pic>
        <p:nvPicPr>
          <p:cNvPr id="8" name="Picture 2">
            <a:extLst>
              <a:ext uri="{FF2B5EF4-FFF2-40B4-BE49-F238E27FC236}">
                <a16:creationId xmlns:a16="http://schemas.microsoft.com/office/drawing/2014/main" id="{CE056F1E-FCCF-30EB-3FD5-7F10C748A1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42805" y="246155"/>
            <a:ext cx="1246911" cy="29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830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6A5F-3228-B1F1-2C68-8FDB5B97470B}"/>
              </a:ext>
            </a:extLst>
          </p:cNvPr>
          <p:cNvSpPr>
            <a:spLocks noGrp="1"/>
          </p:cNvSpPr>
          <p:nvPr>
            <p:ph type="title"/>
          </p:nvPr>
        </p:nvSpPr>
        <p:spPr>
          <a:xfrm>
            <a:off x="-161001" y="209191"/>
            <a:ext cx="10959104" cy="808798"/>
          </a:xfrm>
        </p:spPr>
        <p:txBody>
          <a:bodyPr>
            <a:normAutofit/>
          </a:bodyPr>
          <a:lstStyle/>
          <a:p>
            <a:pPr marL="533400"/>
            <a:r>
              <a:rPr lang="en-GB" sz="2400" b="1" dirty="0">
                <a:solidFill>
                  <a:srgbClr val="101246"/>
                </a:solidFill>
                <a:latin typeface="Verdana" panose="020B0604030504040204" pitchFamily="34" charset="0"/>
              </a:rPr>
              <a:t>2024 EVCI Framework enhancements to support planning &amp; deployment </a:t>
            </a:r>
          </a:p>
        </p:txBody>
      </p:sp>
      <p:sp>
        <p:nvSpPr>
          <p:cNvPr id="13" name="TextBox 12">
            <a:extLst>
              <a:ext uri="{FF2B5EF4-FFF2-40B4-BE49-F238E27FC236}">
                <a16:creationId xmlns:a16="http://schemas.microsoft.com/office/drawing/2014/main" id="{8DC79A72-67AB-5389-C6BA-45F5ADE75C3B}"/>
              </a:ext>
            </a:extLst>
          </p:cNvPr>
          <p:cNvSpPr txBox="1"/>
          <p:nvPr/>
        </p:nvSpPr>
        <p:spPr>
          <a:xfrm>
            <a:off x="215507" y="1245553"/>
            <a:ext cx="6939896" cy="5201424"/>
          </a:xfrm>
          <a:prstGeom prst="rect">
            <a:avLst/>
          </a:prstGeom>
          <a:noFill/>
        </p:spPr>
        <p:txBody>
          <a:bodyPr wrap="square">
            <a:spAutoFit/>
          </a:bodyPr>
          <a:lstStyle/>
          <a:p>
            <a:pPr marL="333375" marR="0" lvl="0" indent="-3333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Verdana"/>
                <a:ea typeface="+mn-ea"/>
                <a:cs typeface="+mn-cs"/>
              </a:rPr>
              <a:t>Inform &amp; support </a:t>
            </a:r>
            <a:r>
              <a:rPr kumimoji="0" lang="en-GB" sz="1600" b="0" i="0" u="none" strike="noStrike" kern="1200" cap="none" spc="0" normalizeH="0" baseline="0" noProof="0" dirty="0">
                <a:ln>
                  <a:noFill/>
                </a:ln>
                <a:solidFill>
                  <a:prstClr val="black"/>
                </a:solidFill>
                <a:effectLst/>
                <a:uLnTx/>
                <a:uFillTx/>
                <a:latin typeface="Verdana"/>
                <a:ea typeface="+mn-ea"/>
                <a:cs typeface="+mn-cs"/>
              </a:rPr>
              <a:t>local, regional &amp; national activities.</a:t>
            </a:r>
          </a:p>
          <a:p>
            <a:pPr marL="333375" marR="0" lvl="0" indent="-3333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Verdana"/>
                <a:ea typeface="+mn-ea"/>
                <a:cs typeface="+mn-cs"/>
              </a:rPr>
              <a:t>National roll out and integration of EVCI Framework across England via other STBs.</a:t>
            </a:r>
          </a:p>
          <a:p>
            <a:pPr marL="333375" marR="0" lvl="0" indent="-3333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Verdana"/>
                <a:ea typeface="+mn-ea"/>
                <a:cs typeface="+mn-cs"/>
              </a:rPr>
              <a:t>February 2024 updates – </a:t>
            </a:r>
            <a:r>
              <a:rPr kumimoji="0" lang="en-GB" sz="1600" b="0" i="0" u="none" strike="noStrike" kern="1200" cap="none" spc="0" normalizeH="0" baseline="0" noProof="0" dirty="0">
                <a:ln>
                  <a:noFill/>
                </a:ln>
                <a:solidFill>
                  <a:prstClr val="black"/>
                </a:solidFill>
                <a:effectLst/>
                <a:uLnTx/>
                <a:uFillTx/>
                <a:latin typeface="Verdana"/>
                <a:ea typeface="+mn-ea"/>
                <a:cs typeface="+mn-cs"/>
              </a:rPr>
              <a:t>i.e. monitoring data, impacts of EV accessibility on charging, rapid charging demand mapping for major roads.</a:t>
            </a:r>
          </a:p>
          <a:p>
            <a:pPr marL="333375" marR="0" lvl="0" indent="-3333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Verdana"/>
                <a:ea typeface="+mn-ea"/>
                <a:cs typeface="+mn-cs"/>
              </a:rPr>
              <a:t>Energy collaborations </a:t>
            </a:r>
            <a:r>
              <a:rPr kumimoji="0" lang="en-GB" sz="1600" b="0" i="0" u="none" strike="noStrike" kern="1200" cap="none" spc="0" normalizeH="0" baseline="0" noProof="0" dirty="0">
                <a:ln>
                  <a:noFill/>
                </a:ln>
                <a:solidFill>
                  <a:prstClr val="black"/>
                </a:solidFill>
                <a:effectLst/>
                <a:uLnTx/>
                <a:uFillTx/>
                <a:latin typeface="Verdana"/>
                <a:ea typeface="+mn-ea"/>
                <a:cs typeface="+mn-cs"/>
              </a:rPr>
              <a:t>– supporting energy partner decisions, applying data to understand grid capacity and headroom.</a:t>
            </a:r>
          </a:p>
          <a:p>
            <a:pPr marL="333375" marR="0" lvl="0" indent="-3333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Verdana"/>
                <a:ea typeface="+mn-ea"/>
                <a:cs typeface="+mn-cs"/>
              </a:rPr>
              <a:t>Spatial collaborations </a:t>
            </a:r>
            <a:r>
              <a:rPr kumimoji="0" lang="en-GB" sz="1600" b="0" i="0" u="none" strike="noStrike" kern="1200" cap="none" spc="0" normalizeH="0" baseline="0" noProof="0" dirty="0">
                <a:ln>
                  <a:noFill/>
                </a:ln>
                <a:solidFill>
                  <a:prstClr val="black"/>
                </a:solidFill>
                <a:effectLst/>
                <a:uLnTx/>
                <a:uFillTx/>
                <a:latin typeface="Verdana"/>
                <a:ea typeface="+mn-ea"/>
                <a:cs typeface="+mn-cs"/>
              </a:rPr>
              <a:t>– Partnership with Ordnance Survey. Exploring geospatial data mapping for driveway access, public parking, on-street needs. </a:t>
            </a:r>
          </a:p>
          <a:p>
            <a:pPr marL="333375" marR="0" lvl="0" indent="-3333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Verdana"/>
                <a:ea typeface="+mn-ea"/>
                <a:cs typeface="+mn-cs"/>
              </a:rPr>
              <a:t>Commercial viability </a:t>
            </a:r>
            <a:r>
              <a:rPr kumimoji="0" lang="en-GB" sz="1600" b="0" i="0" u="none" strike="noStrike" kern="1200" cap="none" spc="0" normalizeH="0" baseline="0" noProof="0" dirty="0">
                <a:ln>
                  <a:noFill/>
                </a:ln>
                <a:solidFill>
                  <a:prstClr val="black"/>
                </a:solidFill>
                <a:effectLst/>
                <a:uLnTx/>
                <a:uFillTx/>
                <a:latin typeface="Verdana"/>
                <a:ea typeface="+mn-ea"/>
                <a:cs typeface="+mn-cs"/>
              </a:rPr>
              <a:t>- whole network outcome to avoid social impacts of EV transition.</a:t>
            </a:r>
          </a:p>
          <a:p>
            <a:pPr marL="333375" marR="0" lvl="0" indent="-3333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Verdana"/>
                <a:ea typeface="+mn-ea"/>
                <a:cs typeface="+mn-cs"/>
              </a:rPr>
              <a:t>Better defining ‘adequate’ charging network and u</a:t>
            </a:r>
            <a:r>
              <a:rPr kumimoji="0" lang="en-GB" sz="1600" b="1" i="0" u="none" strike="noStrike" kern="1200" cap="none" spc="0" normalizeH="0" baseline="0" noProof="0" dirty="0" err="1">
                <a:ln>
                  <a:noFill/>
                </a:ln>
                <a:solidFill>
                  <a:prstClr val="black"/>
                </a:solidFill>
                <a:effectLst/>
                <a:uLnTx/>
                <a:uFillTx/>
                <a:latin typeface="Verdana"/>
                <a:ea typeface="+mn-ea"/>
                <a:cs typeface="+mn-cs"/>
              </a:rPr>
              <a:t>tilisation</a:t>
            </a:r>
            <a:r>
              <a:rPr kumimoji="0" lang="en-GB" sz="1600" b="1" i="0" u="none" strike="noStrike" kern="1200" cap="none" spc="0" normalizeH="0" baseline="0" noProof="0" dirty="0">
                <a:ln>
                  <a:noFill/>
                </a:ln>
                <a:solidFill>
                  <a:prstClr val="black"/>
                </a:solidFill>
                <a:effectLst/>
                <a:uLnTx/>
                <a:uFillTx/>
                <a:latin typeface="Verdana"/>
                <a:ea typeface="+mn-ea"/>
                <a:cs typeface="+mn-cs"/>
              </a:rPr>
              <a:t> </a:t>
            </a:r>
            <a:r>
              <a:rPr kumimoji="0" lang="en-GB" sz="1600" b="0" i="0" u="none" strike="noStrike" kern="1200" cap="none" spc="0" normalizeH="0" baseline="0" noProof="0" dirty="0">
                <a:ln>
                  <a:noFill/>
                </a:ln>
                <a:solidFill>
                  <a:prstClr val="black"/>
                </a:solidFill>
                <a:effectLst/>
                <a:uLnTx/>
                <a:uFillTx/>
                <a:latin typeface="Verdana"/>
                <a:ea typeface="+mn-ea"/>
                <a:cs typeface="+mn-cs"/>
              </a:rPr>
              <a:t>to understand queueing, </a:t>
            </a:r>
            <a:r>
              <a:rPr kumimoji="0" lang="en-US" sz="1600" b="0" i="0" u="none" strike="noStrike" kern="1200" cap="none" spc="0" normalizeH="0" baseline="0" noProof="0" dirty="0">
                <a:ln>
                  <a:noFill/>
                </a:ln>
                <a:solidFill>
                  <a:prstClr val="black"/>
                </a:solidFill>
                <a:effectLst/>
                <a:uLnTx/>
                <a:uFillTx/>
                <a:latin typeface="Verdana"/>
                <a:ea typeface="+mn-ea"/>
                <a:cs typeface="+mn-cs"/>
              </a:rPr>
              <a:t>dwell time, </a:t>
            </a:r>
            <a:r>
              <a:rPr kumimoji="0" lang="en-GB" sz="1600" b="0" i="0" u="none" strike="noStrike" kern="1200" cap="none" spc="0" normalizeH="0" baseline="0" noProof="0" dirty="0">
                <a:ln>
                  <a:noFill/>
                </a:ln>
                <a:solidFill>
                  <a:prstClr val="black"/>
                </a:solidFill>
                <a:effectLst/>
                <a:uLnTx/>
                <a:uFillTx/>
                <a:latin typeface="Verdana"/>
                <a:ea typeface="+mn-ea"/>
                <a:cs typeface="+mn-cs"/>
              </a:rPr>
              <a:t>diversification of charging times and place-based delivery models. </a:t>
            </a:r>
          </a:p>
        </p:txBody>
      </p:sp>
      <p:pic>
        <p:nvPicPr>
          <p:cNvPr id="5" name="Picture 2">
            <a:extLst>
              <a:ext uri="{FF2B5EF4-FFF2-40B4-BE49-F238E27FC236}">
                <a16:creationId xmlns:a16="http://schemas.microsoft.com/office/drawing/2014/main" id="{425A7F7E-EB62-C184-E1B5-8BC8AD722F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10312" y="192341"/>
            <a:ext cx="1246911" cy="292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 venn diagram&#10;&#10;Description automatically generated">
            <a:extLst>
              <a:ext uri="{FF2B5EF4-FFF2-40B4-BE49-F238E27FC236}">
                <a16:creationId xmlns:a16="http://schemas.microsoft.com/office/drawing/2014/main" id="{BBF92F4B-17BB-3B7B-88E6-8F997F0278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58015" y="1606858"/>
            <a:ext cx="4387660" cy="4221803"/>
          </a:xfrm>
          <a:prstGeom prst="rect">
            <a:avLst/>
          </a:prstGeom>
        </p:spPr>
      </p:pic>
    </p:spTree>
    <p:extLst>
      <p:ext uri="{BB962C8B-B14F-4D97-AF65-F5344CB8AC3E}">
        <p14:creationId xmlns:p14="http://schemas.microsoft.com/office/powerpoint/2010/main" val="493293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B98C09-FF65-F47A-FB67-DF33968C7FC0}"/>
              </a:ext>
            </a:extLst>
          </p:cNvPr>
          <p:cNvPicPr>
            <a:picLocks noChangeAspect="1"/>
          </p:cNvPicPr>
          <p:nvPr/>
        </p:nvPicPr>
        <p:blipFill>
          <a:blip r:embed="rId3"/>
          <a:stretch>
            <a:fillRect/>
          </a:stretch>
        </p:blipFill>
        <p:spPr>
          <a:xfrm>
            <a:off x="6641586" y="-837846"/>
            <a:ext cx="5550414" cy="7848286"/>
          </a:xfrm>
          <a:prstGeom prst="rect">
            <a:avLst/>
          </a:prstGeom>
        </p:spPr>
      </p:pic>
      <p:pic>
        <p:nvPicPr>
          <p:cNvPr id="23" name="Picture 22">
            <a:extLst>
              <a:ext uri="{FF2B5EF4-FFF2-40B4-BE49-F238E27FC236}">
                <a16:creationId xmlns:a16="http://schemas.microsoft.com/office/drawing/2014/main" id="{452A31C3-CEDC-4BFD-8470-B4074D67E6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5177" y="-2084222"/>
            <a:ext cx="13641993" cy="9094662"/>
          </a:xfrm>
          <a:prstGeom prst="rect">
            <a:avLst/>
          </a:prstGeom>
        </p:spPr>
      </p:pic>
      <p:pic>
        <p:nvPicPr>
          <p:cNvPr id="8" name="Picture 7">
            <a:extLst>
              <a:ext uri="{FF2B5EF4-FFF2-40B4-BE49-F238E27FC236}">
                <a16:creationId xmlns:a16="http://schemas.microsoft.com/office/drawing/2014/main" id="{0B403CA2-54F5-7E47-8E0E-2D036363B9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225" y="5362220"/>
            <a:ext cx="2470758" cy="575854"/>
          </a:xfrm>
          <a:prstGeom prst="rect">
            <a:avLst/>
          </a:prstGeom>
        </p:spPr>
      </p:pic>
      <p:pic>
        <p:nvPicPr>
          <p:cNvPr id="9" name="Picture 8">
            <a:extLst>
              <a:ext uri="{FF2B5EF4-FFF2-40B4-BE49-F238E27FC236}">
                <a16:creationId xmlns:a16="http://schemas.microsoft.com/office/drawing/2014/main" id="{C08BD361-3479-B247-BC14-6C98FEA627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220159" y="4586221"/>
            <a:ext cx="11951476" cy="3273552"/>
          </a:xfrm>
          <a:prstGeom prst="rect">
            <a:avLst/>
          </a:prstGeom>
        </p:spPr>
      </p:pic>
      <p:sp>
        <p:nvSpPr>
          <p:cNvPr id="2" name="Title 1">
            <a:extLst>
              <a:ext uri="{FF2B5EF4-FFF2-40B4-BE49-F238E27FC236}">
                <a16:creationId xmlns:a16="http://schemas.microsoft.com/office/drawing/2014/main" id="{A601B231-3359-924D-B69C-390F0FDAD602}"/>
              </a:ext>
            </a:extLst>
          </p:cNvPr>
          <p:cNvSpPr>
            <a:spLocks noGrp="1"/>
          </p:cNvSpPr>
          <p:nvPr>
            <p:ph type="ctrTitle"/>
          </p:nvPr>
        </p:nvSpPr>
        <p:spPr>
          <a:xfrm>
            <a:off x="133467" y="240303"/>
            <a:ext cx="6680989" cy="3273552"/>
          </a:xfrm>
        </p:spPr>
        <p:txBody>
          <a:bodyPr anchor="t">
            <a:normAutofit/>
          </a:bodyPr>
          <a:lstStyle/>
          <a:p>
            <a:pPr algn="l"/>
            <a:r>
              <a:rPr lang="en-US" sz="2000" dirty="0">
                <a:solidFill>
                  <a:srgbClr val="101246"/>
                </a:solidFill>
                <a:latin typeface="Verdana" panose="020B0604030504040204" pitchFamily="34" charset="0"/>
              </a:rPr>
              <a:t>Thank you</a:t>
            </a:r>
            <a:br>
              <a:rPr lang="en-US" sz="2000" dirty="0">
                <a:solidFill>
                  <a:srgbClr val="101246"/>
                </a:solidFill>
                <a:latin typeface="Verdana" panose="020B0604030504040204" pitchFamily="34" charset="0"/>
              </a:rPr>
            </a:br>
            <a:br>
              <a:rPr lang="en-US" sz="2000" dirty="0">
                <a:solidFill>
                  <a:srgbClr val="101246"/>
                </a:solidFill>
                <a:latin typeface="Verdana" panose="020B0604030504040204" pitchFamily="34" charset="0"/>
              </a:rPr>
            </a:br>
            <a:r>
              <a:rPr lang="en-US" sz="2000" dirty="0">
                <a:solidFill>
                  <a:srgbClr val="101246"/>
                </a:solidFill>
                <a:latin typeface="Verdana" panose="020B0604030504040204" pitchFamily="34" charset="0"/>
              </a:rPr>
              <a:t>Email: </a:t>
            </a:r>
            <a:r>
              <a:rPr lang="en-US" sz="2000" dirty="0">
                <a:solidFill>
                  <a:srgbClr val="101246"/>
                </a:solidFill>
                <a:latin typeface="Verdana" panose="020B0604030504040204" pitchFamily="34" charset="0"/>
                <a:hlinkClick r:id="rId7"/>
              </a:rPr>
              <a:t>simon.mcglone@transportforthenorth.com</a:t>
            </a:r>
            <a:br>
              <a:rPr lang="en-US" sz="2000" dirty="0">
                <a:solidFill>
                  <a:srgbClr val="101246"/>
                </a:solidFill>
                <a:latin typeface="Verdana" panose="020B0604030504040204" pitchFamily="34" charset="0"/>
              </a:rPr>
            </a:br>
            <a:br>
              <a:rPr lang="en-US" sz="2000" dirty="0">
                <a:solidFill>
                  <a:srgbClr val="101246"/>
                </a:solidFill>
                <a:latin typeface="Verdana" panose="020B0604030504040204" pitchFamily="34" charset="0"/>
              </a:rPr>
            </a:br>
            <a:r>
              <a:rPr lang="en-US" sz="2000" dirty="0">
                <a:solidFill>
                  <a:srgbClr val="101246"/>
                </a:solidFill>
                <a:latin typeface="Verdana" panose="020B0604030504040204" pitchFamily="34" charset="0"/>
              </a:rPr>
              <a:t>LinkedIn: </a:t>
            </a:r>
            <a:br>
              <a:rPr lang="en-US" sz="4000" b="1" dirty="0">
                <a:solidFill>
                  <a:srgbClr val="101246"/>
                </a:solidFill>
                <a:latin typeface="Verdana" panose="020B0604030504040204" pitchFamily="34" charset="0"/>
              </a:rPr>
            </a:br>
            <a:br>
              <a:rPr lang="en-US" sz="2200" b="1" dirty="0">
                <a:solidFill>
                  <a:srgbClr val="101246"/>
                </a:solidFill>
                <a:latin typeface="Verdana" panose="020B0604030504040204" pitchFamily="34" charset="0"/>
              </a:rPr>
            </a:br>
            <a:br>
              <a:rPr lang="en-US" sz="4000" b="1" dirty="0">
                <a:solidFill>
                  <a:srgbClr val="101246"/>
                </a:solidFill>
                <a:latin typeface="Verdana" panose="020B0604030504040204" pitchFamily="34" charset="0"/>
              </a:rPr>
            </a:br>
            <a:br>
              <a:rPr lang="en-US" sz="4000" b="1" dirty="0">
                <a:solidFill>
                  <a:srgbClr val="101246"/>
                </a:solidFill>
                <a:latin typeface="Verdana" panose="020B0604030504040204" pitchFamily="34" charset="0"/>
              </a:rPr>
            </a:br>
            <a:endParaRPr lang="en-US" sz="2700" b="1" dirty="0">
              <a:solidFill>
                <a:srgbClr val="101246"/>
              </a:solidFill>
              <a:latin typeface="Verdana" panose="020B0604030504040204" pitchFamily="34" charset="0"/>
            </a:endParaRPr>
          </a:p>
        </p:txBody>
      </p:sp>
      <p:pic>
        <p:nvPicPr>
          <p:cNvPr id="7" name="Picture 6" descr="A close up of a sign&#10;&#10;Description automatically generated">
            <a:extLst>
              <a:ext uri="{FF2B5EF4-FFF2-40B4-BE49-F238E27FC236}">
                <a16:creationId xmlns:a16="http://schemas.microsoft.com/office/drawing/2014/main" id="{AB67CFDE-A01A-42A1-A40D-1F1D7B6222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45356" y="6349776"/>
            <a:ext cx="1285961" cy="299716"/>
          </a:xfrm>
          <a:prstGeom prst="rect">
            <a:avLst/>
          </a:prstGeom>
        </p:spPr>
      </p:pic>
      <p:pic>
        <p:nvPicPr>
          <p:cNvPr id="3" name="Picture 2">
            <a:extLst>
              <a:ext uri="{FF2B5EF4-FFF2-40B4-BE49-F238E27FC236}">
                <a16:creationId xmlns:a16="http://schemas.microsoft.com/office/drawing/2014/main" id="{17988BEB-4792-899E-4C00-6AC5E099AC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45563" y="2020484"/>
            <a:ext cx="3104852" cy="2805553"/>
          </a:xfrm>
          <a:prstGeom prst="rect">
            <a:avLst/>
          </a:prstGeom>
        </p:spPr>
      </p:pic>
    </p:spTree>
    <p:extLst>
      <p:ext uri="{BB962C8B-B14F-4D97-AF65-F5344CB8AC3E}">
        <p14:creationId xmlns:p14="http://schemas.microsoft.com/office/powerpoint/2010/main" val="250445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2FA2-675B-4C3B-700E-A4E8558B3E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0D1932-099F-B691-A7D0-6F2145B930B3}"/>
              </a:ext>
            </a:extLst>
          </p:cNvPr>
          <p:cNvSpPr txBox="1"/>
          <p:nvPr/>
        </p:nvSpPr>
        <p:spPr>
          <a:xfrm>
            <a:off x="1034359" y="1037905"/>
            <a:ext cx="53167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9B500"/>
                </a:solidFill>
                <a:effectLst/>
                <a:uLnTx/>
                <a:uFillTx/>
                <a:latin typeface="Sofia Pro Semi Bold" panose="00000800000000000000" pitchFamily="50" charset="0"/>
                <a:ea typeface="+mn-ea"/>
                <a:cs typeface="+mn-cs"/>
              </a:rPr>
              <a:t>11.05-11.50</a:t>
            </a:r>
            <a:endParaRPr kumimoji="0" lang="en-GB" sz="1600" b="0" i="0" u="none" strike="noStrike" kern="1200" cap="none" spc="0" normalizeH="0" baseline="0" noProof="0" dirty="0">
              <a:ln>
                <a:noFill/>
              </a:ln>
              <a:solidFill>
                <a:srgbClr val="F9B500"/>
              </a:solidFill>
              <a:effectLst/>
              <a:uLnTx/>
              <a:uFillTx/>
              <a:latin typeface="Sofia Pro Semi Bold" panose="00000800000000000000" pitchFamily="50" charset="0"/>
              <a:ea typeface="+mn-ea"/>
              <a:cs typeface="+mn-cs"/>
            </a:endParaRPr>
          </a:p>
        </p:txBody>
      </p:sp>
      <p:sp>
        <p:nvSpPr>
          <p:cNvPr id="3" name="TextBox 2">
            <a:extLst>
              <a:ext uri="{FF2B5EF4-FFF2-40B4-BE49-F238E27FC236}">
                <a16:creationId xmlns:a16="http://schemas.microsoft.com/office/drawing/2014/main" id="{213264CB-35C2-55BE-EBE5-C6A022EF9986}"/>
              </a:ext>
            </a:extLst>
          </p:cNvPr>
          <p:cNvSpPr txBox="1"/>
          <p:nvPr/>
        </p:nvSpPr>
        <p:spPr>
          <a:xfrm>
            <a:off x="989531" y="1571504"/>
            <a:ext cx="9675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Wicked challenge: EV transition </a:t>
            </a:r>
            <a:endParaRPr kumimoji="0" lang="en-GB" sz="3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8511F15-CBB9-59C5-2205-27DBC22987C6}"/>
              </a:ext>
            </a:extLst>
          </p:cNvPr>
          <p:cNvSpPr txBox="1"/>
          <p:nvPr/>
        </p:nvSpPr>
        <p:spPr>
          <a:xfrm>
            <a:off x="989531" y="2412880"/>
            <a:ext cx="6047762" cy="4497000"/>
          </a:xfrm>
          <a:prstGeom prst="rect">
            <a:avLst/>
          </a:prstGeom>
          <a:noFill/>
        </p:spPr>
        <p:txBody>
          <a:bodyPr wrap="square" rtlCol="0">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Midlands Connect and its role in joining up LA’s to bid collectively for LEVI funding</a:t>
            </a:r>
            <a:b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b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Vanessa Strange</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Head of Infrastructure Investment, Lincolnshire County Council</a:t>
            </a: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Penisula</a:t>
            </a: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Transport/Western Gateway present headline findings from joint studies on electric vehicle charging and alternative fuels for freight</a:t>
            </a:r>
            <a:b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b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Hannah Shrimpton</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a:t>
            </a:r>
            <a:r>
              <a:rPr kumimoji="0" lang="en-US" sz="2400" b="0"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Programme</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Director, Peninsula Transport</a:t>
            </a: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Providing a comprehensive and consistent view of EV charging needs via the EV charging infrastructure framework</a:t>
            </a: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Simon McGlone</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Senior Planning and Strategy Officer, </a:t>
            </a:r>
            <a:r>
              <a:rPr kumimoji="0" lang="en-US" sz="2400" b="0"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TfN</a:t>
            </a:r>
            <a:endPar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Sofia Pro" panose="00000500000000000000" pitchFamily="50" charset="0"/>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Sofia Pro" panose="00000500000000000000" pitchFamily="50" charset="0"/>
              <a:ea typeface="+mn-ea"/>
              <a:cs typeface="+mn-cs"/>
            </a:endParaRPr>
          </a:p>
        </p:txBody>
      </p:sp>
      <p:pic>
        <p:nvPicPr>
          <p:cNvPr id="9" name="Picture 8" descr="A logo with a map of england&#10;&#10;Description automatically generated">
            <a:extLst>
              <a:ext uri="{FF2B5EF4-FFF2-40B4-BE49-F238E27FC236}">
                <a16:creationId xmlns:a16="http://schemas.microsoft.com/office/drawing/2014/main" id="{C17EACB3-A8B9-94CD-0C04-1A5A906508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7116" y="213923"/>
            <a:ext cx="1986518" cy="1986518"/>
          </a:xfrm>
          <a:prstGeom prst="rect">
            <a:avLst/>
          </a:prstGeom>
        </p:spPr>
      </p:pic>
      <p:sp>
        <p:nvSpPr>
          <p:cNvPr id="10" name="TextBox 9">
            <a:extLst>
              <a:ext uri="{FF2B5EF4-FFF2-40B4-BE49-F238E27FC236}">
                <a16:creationId xmlns:a16="http://schemas.microsoft.com/office/drawing/2014/main" id="{EDAF21D0-0351-007F-4567-EB2F0009306A}"/>
              </a:ext>
            </a:extLst>
          </p:cNvPr>
          <p:cNvSpPr txBox="1"/>
          <p:nvPr/>
        </p:nvSpPr>
        <p:spPr>
          <a:xfrm>
            <a:off x="9174310" y="5167059"/>
            <a:ext cx="659973" cy="608693"/>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rPr>
              <a:t>WITH</a:t>
            </a:r>
            <a:endParaRPr kumimoji="0" lang="en-US" sz="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endParaRPr>
          </a:p>
        </p:txBody>
      </p:sp>
      <p:sp>
        <p:nvSpPr>
          <p:cNvPr id="12" name="TextBox 11">
            <a:extLst>
              <a:ext uri="{FF2B5EF4-FFF2-40B4-BE49-F238E27FC236}">
                <a16:creationId xmlns:a16="http://schemas.microsoft.com/office/drawing/2014/main" id="{4626188C-037C-D1BF-D210-887267D95A41}"/>
              </a:ext>
            </a:extLst>
          </p:cNvPr>
          <p:cNvSpPr txBox="1"/>
          <p:nvPr/>
        </p:nvSpPr>
        <p:spPr>
          <a:xfrm>
            <a:off x="10536945" y="5167060"/>
            <a:ext cx="1153033" cy="599780"/>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rPr>
              <a:t>SUPPORTED BY</a:t>
            </a:r>
            <a:endParaRPr kumimoji="0" lang="en-US" sz="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AF89B7FE-53B9-B1D7-9DDC-6C499D405E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56683" y="5869883"/>
            <a:ext cx="1713155" cy="524225"/>
          </a:xfrm>
          <a:prstGeom prst="rect">
            <a:avLst/>
          </a:prstGeom>
        </p:spPr>
      </p:pic>
      <p:pic>
        <p:nvPicPr>
          <p:cNvPr id="15" name="Picture 14" descr="A black and white sign with a lion and a unicorn&#10;&#10;Description automatically generated">
            <a:extLst>
              <a:ext uri="{FF2B5EF4-FFF2-40B4-BE49-F238E27FC236}">
                <a16:creationId xmlns:a16="http://schemas.microsoft.com/office/drawing/2014/main" id="{FAAF9295-10C9-D22D-DB15-4A1D08A93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4936" y="5815487"/>
            <a:ext cx="879120" cy="559120"/>
          </a:xfrm>
          <a:prstGeom prst="rect">
            <a:avLst/>
          </a:prstGeom>
        </p:spPr>
      </p:pic>
    </p:spTree>
    <p:extLst>
      <p:ext uri="{BB962C8B-B14F-4D97-AF65-F5344CB8AC3E}">
        <p14:creationId xmlns:p14="http://schemas.microsoft.com/office/powerpoint/2010/main" val="423160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 background superimp_v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2190847" y="1509205"/>
            <a:ext cx="5298947" cy="3879542"/>
          </a:xfrm>
        </p:spPr>
        <p:txBody>
          <a:bodyPr>
            <a:normAutofit fontScale="90000"/>
          </a:bodyPr>
          <a:lstStyle/>
          <a:p>
            <a:pPr algn="l"/>
            <a:br>
              <a:rPr lang="en-US" sz="4800" b="1" dirty="0">
                <a:solidFill>
                  <a:srgbClr val="000000"/>
                </a:solidFill>
                <a:latin typeface="+mn-lt"/>
                <a:ea typeface="ＭＳ Ｐゴシック"/>
                <a:cs typeface="Open Sans"/>
              </a:rPr>
            </a:br>
            <a:r>
              <a:rPr lang="en-US" sz="4800" b="1" dirty="0">
                <a:solidFill>
                  <a:srgbClr val="000000"/>
                </a:solidFill>
                <a:latin typeface="+mn-lt"/>
                <a:ea typeface="ＭＳ Ｐゴシック"/>
                <a:cs typeface="Open Sans"/>
              </a:rPr>
              <a:t>Midlands LEVI Consortium…. </a:t>
            </a:r>
            <a:br>
              <a:rPr lang="en-US" sz="4800" b="1" dirty="0">
                <a:solidFill>
                  <a:srgbClr val="000000"/>
                </a:solidFill>
                <a:latin typeface="+mn-lt"/>
                <a:ea typeface="ＭＳ Ｐゴシック"/>
                <a:cs typeface="Open Sans"/>
              </a:rPr>
            </a:br>
            <a:r>
              <a:rPr lang="en-US" sz="4800" b="1" dirty="0">
                <a:solidFill>
                  <a:srgbClr val="000000"/>
                </a:solidFill>
                <a:latin typeface="+mn-lt"/>
                <a:ea typeface="ＭＳ Ｐゴシック"/>
                <a:cs typeface="Open Sans"/>
              </a:rPr>
              <a:t>The Pilot</a:t>
            </a:r>
            <a:br>
              <a:rPr lang="en-US" sz="3100" b="1" dirty="0">
                <a:solidFill>
                  <a:srgbClr val="000000"/>
                </a:solidFill>
                <a:latin typeface="+mn-lt"/>
                <a:ea typeface="ＭＳ Ｐゴシック"/>
                <a:cs typeface="Open Sans"/>
              </a:rPr>
            </a:br>
            <a:br>
              <a:rPr lang="en-US" sz="3100" b="1" dirty="0">
                <a:solidFill>
                  <a:srgbClr val="000000"/>
                </a:solidFill>
                <a:latin typeface="+mn-lt"/>
                <a:ea typeface="ＭＳ Ｐゴシック"/>
                <a:cs typeface="Open Sans"/>
              </a:rPr>
            </a:br>
            <a:r>
              <a:rPr lang="en-US" sz="3100" b="1" dirty="0">
                <a:solidFill>
                  <a:srgbClr val="000000"/>
                </a:solidFill>
                <a:latin typeface="+mn-lt"/>
                <a:ea typeface="ＭＳ Ｐゴシック"/>
                <a:cs typeface="Open Sans"/>
              </a:rPr>
              <a:t>Vanessa Strange</a:t>
            </a:r>
            <a:br>
              <a:rPr lang="en-US" sz="3100" b="1" dirty="0">
                <a:solidFill>
                  <a:srgbClr val="000000"/>
                </a:solidFill>
                <a:latin typeface="+mn-lt"/>
                <a:ea typeface="ＭＳ Ｐゴシック"/>
                <a:cs typeface="Open Sans"/>
              </a:rPr>
            </a:br>
            <a:r>
              <a:rPr lang="en-US" sz="3100" b="1" dirty="0">
                <a:solidFill>
                  <a:srgbClr val="000000"/>
                </a:solidFill>
                <a:latin typeface="+mn-lt"/>
                <a:ea typeface="ＭＳ Ｐゴシック"/>
                <a:cs typeface="Open Sans"/>
              </a:rPr>
              <a:t>Head of Infrastructure Investment </a:t>
            </a:r>
          </a:p>
        </p:txBody>
      </p:sp>
      <p:sp>
        <p:nvSpPr>
          <p:cNvPr id="3" name="Subtitle 2"/>
          <p:cNvSpPr>
            <a:spLocks noGrp="1"/>
          </p:cNvSpPr>
          <p:nvPr>
            <p:ph type="subTitle" idx="1"/>
          </p:nvPr>
        </p:nvSpPr>
        <p:spPr>
          <a:xfrm>
            <a:off x="2213240" y="4258981"/>
            <a:ext cx="4655952" cy="1752600"/>
          </a:xfrm>
        </p:spPr>
        <p:txBody>
          <a:bodyPr>
            <a:normAutofit/>
          </a:bodyPr>
          <a:lstStyle/>
          <a:p>
            <a:pPr algn="l"/>
            <a:endParaRPr lang="en-US" sz="2400" dirty="0">
              <a:solidFill>
                <a:schemeClr val="tx1"/>
              </a:solidFill>
              <a:latin typeface="Open Sans"/>
              <a:ea typeface="ＭＳ Ｐゴシック" charset="0"/>
              <a:cs typeface="Open Sans"/>
            </a:endParaRPr>
          </a:p>
          <a:p>
            <a:pPr algn="l"/>
            <a:br>
              <a:rPr lang="en-US" sz="2400" dirty="0">
                <a:solidFill>
                  <a:schemeClr val="tx1"/>
                </a:solidFill>
                <a:latin typeface="Open Sans"/>
                <a:ea typeface="ＭＳ Ｐゴシック" charset="0"/>
                <a:cs typeface="Open Sans"/>
              </a:rPr>
            </a:br>
            <a:endParaRPr lang="en-US" sz="2400" dirty="0">
              <a:solidFill>
                <a:schemeClr val="tx1"/>
              </a:solidFill>
              <a:latin typeface="Open Sans"/>
              <a:cs typeface="Open Sans"/>
            </a:endParaRPr>
          </a:p>
        </p:txBody>
      </p:sp>
    </p:spTree>
    <p:extLst>
      <p:ext uri="{BB962C8B-B14F-4D97-AF65-F5344CB8AC3E}">
        <p14:creationId xmlns:p14="http://schemas.microsoft.com/office/powerpoint/2010/main" val="3573143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slide background_v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19353"/>
            <a:ext cx="9144000" cy="6858000"/>
          </a:xfrm>
          <a:prstGeom prst="rect">
            <a:avLst/>
          </a:prstGeom>
        </p:spPr>
      </p:pic>
      <p:sp>
        <p:nvSpPr>
          <p:cNvPr id="5" name="Title 1"/>
          <p:cNvSpPr txBox="1">
            <a:spLocks/>
          </p:cNvSpPr>
          <p:nvPr/>
        </p:nvSpPr>
        <p:spPr>
          <a:xfrm>
            <a:off x="2260918" y="571021"/>
            <a:ext cx="7658100" cy="9075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Trebuchet MS" panose="020B0603020202020204"/>
                <a:ea typeface="ＭＳ Ｐゴシック"/>
                <a:cs typeface="Open Sans"/>
              </a:rPr>
              <a:t>Midlands LEVI Consortium – the pilot</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6000" b="0" i="0" u="none" strike="noStrike" kern="1200" cap="none" spc="0" normalizeH="0" baseline="0" noProof="0" dirty="0">
              <a:ln>
                <a:noFill/>
              </a:ln>
              <a:solidFill>
                <a:prstClr val="white"/>
              </a:solidFill>
              <a:effectLst/>
              <a:uLnTx/>
              <a:uFillTx/>
              <a:latin typeface="Trebuchet MS" panose="020B0603020202020204"/>
              <a:ea typeface="ＭＳ Ｐゴシック" charset="0"/>
              <a:cs typeface="Open Sans"/>
            </a:endParaRPr>
          </a:p>
        </p:txBody>
      </p:sp>
      <p:sp>
        <p:nvSpPr>
          <p:cNvPr id="6" name="TextBox 5"/>
          <p:cNvSpPr txBox="1"/>
          <p:nvPr/>
        </p:nvSpPr>
        <p:spPr>
          <a:xfrm>
            <a:off x="1836517" y="1559257"/>
            <a:ext cx="6441312" cy="512448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800"/>
              </a:spcAft>
              <a:buClr>
                <a:srgbClr val="A0B419"/>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rgbClr val="000000"/>
                </a:solidFill>
                <a:effectLst/>
                <a:uLnTx/>
                <a:uFillTx/>
                <a:latin typeface="Trebuchet MS" panose="020B0603020202020204"/>
                <a:ea typeface="+mn-ea"/>
                <a:cs typeface="Open Sans"/>
              </a:rPr>
              <a:t>Being funding ready – to accelerate charging across the East Midlands</a:t>
            </a:r>
          </a:p>
          <a:p>
            <a:pPr marL="457200" marR="0" lvl="0" indent="-457200" algn="l" defTabSz="457200" rtl="0" eaLnBrk="1" fontAlgn="auto" latinLnBrk="0" hangingPunct="1">
              <a:lnSpc>
                <a:spcPct val="100000"/>
              </a:lnSpc>
              <a:spcBef>
                <a:spcPts val="0"/>
              </a:spcBef>
              <a:spcAft>
                <a:spcPts val="1800"/>
              </a:spcAft>
              <a:buClr>
                <a:srgbClr val="A0B419"/>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rgbClr val="000000"/>
                </a:solidFill>
                <a:effectLst/>
                <a:uLnTx/>
                <a:uFillTx/>
                <a:latin typeface="Trebuchet MS" panose="020B0603020202020204"/>
                <a:ea typeface="+mn-ea"/>
                <a:cs typeface="Open Sans"/>
              </a:rPr>
              <a:t>Strategy document provided the launch pad to bid</a:t>
            </a:r>
          </a:p>
          <a:p>
            <a:pPr marL="457200" marR="0" lvl="0" indent="-457200" algn="l" defTabSz="457200" rtl="0" eaLnBrk="1" fontAlgn="auto" latinLnBrk="0" hangingPunct="1">
              <a:lnSpc>
                <a:spcPct val="100000"/>
              </a:lnSpc>
              <a:spcBef>
                <a:spcPts val="0"/>
              </a:spcBef>
              <a:spcAft>
                <a:spcPts val="1800"/>
              </a:spcAft>
              <a:buClr>
                <a:srgbClr val="A0B419"/>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rgbClr val="000000"/>
                </a:solidFill>
                <a:effectLst/>
                <a:uLnTx/>
                <a:uFillTx/>
                <a:latin typeface="Trebuchet MS" panose="020B0603020202020204"/>
                <a:ea typeface="+mn-ea"/>
                <a:cs typeface="Open Sans"/>
              </a:rPr>
              <a:t>STB to LA relationships provided the confidence to commit</a:t>
            </a:r>
          </a:p>
          <a:p>
            <a:pPr marL="0" marR="0" lvl="0" indent="0" algn="l" defTabSz="457200" rtl="0" eaLnBrk="1" fontAlgn="auto" latinLnBrk="0" hangingPunct="1">
              <a:lnSpc>
                <a:spcPct val="100000"/>
              </a:lnSpc>
              <a:spcBef>
                <a:spcPts val="0"/>
              </a:spcBef>
              <a:spcAft>
                <a:spcPts val="1800"/>
              </a:spcAft>
              <a:buClr>
                <a:srgbClr val="A0B419"/>
              </a:buClr>
              <a:buSzTx/>
              <a:buFontTx/>
              <a:buNone/>
              <a:tabLst/>
              <a:defRPr/>
            </a:pPr>
            <a:endParaRPr kumimoji="0" lang="en-GB" altLang="en-US" sz="2800" b="0" i="0" u="none" strike="noStrike" kern="1200" cap="none" spc="0" normalizeH="0" baseline="0" noProof="0" dirty="0">
              <a:ln>
                <a:noFill/>
              </a:ln>
              <a:solidFill>
                <a:srgbClr val="000000"/>
              </a:solidFill>
              <a:effectLst/>
              <a:uLnTx/>
              <a:uFillTx/>
              <a:latin typeface="Trebuchet MS" panose="020B0603020202020204"/>
              <a:ea typeface="+mn-ea"/>
              <a:cs typeface="Open Sans"/>
            </a:endParaRPr>
          </a:p>
          <a:p>
            <a:pPr marL="0" marR="0" lvl="0" indent="0" algn="l" defTabSz="457200" rtl="0" eaLnBrk="1" fontAlgn="auto" latinLnBrk="0" hangingPunct="1">
              <a:lnSpc>
                <a:spcPct val="100000"/>
              </a:lnSpc>
              <a:spcBef>
                <a:spcPts val="0"/>
              </a:spcBef>
              <a:spcAft>
                <a:spcPts val="1800"/>
              </a:spcAft>
              <a:buClr>
                <a:srgbClr val="A0B419"/>
              </a:buClr>
              <a:buSzTx/>
              <a:buFontTx/>
              <a:buNone/>
              <a:tabLst/>
              <a:defRPr/>
            </a:pPr>
            <a:endParaRPr kumimoji="0" lang="en-GB" altLang="en-US" sz="2800" b="0" i="0" u="none" strike="noStrike" kern="1200" cap="none" spc="0" normalizeH="0" baseline="0" noProof="0" dirty="0">
              <a:ln>
                <a:noFill/>
              </a:ln>
              <a:solidFill>
                <a:srgbClr val="000000"/>
              </a:solidFill>
              <a:effectLst/>
              <a:uLnTx/>
              <a:uFillTx/>
              <a:latin typeface="Trebuchet MS" panose="020B0603020202020204"/>
              <a:ea typeface="+mn-ea"/>
              <a:cs typeface="Open Sans"/>
            </a:endParaRPr>
          </a:p>
          <a:p>
            <a:pPr marL="0" marR="0" lvl="0" indent="0" algn="l" defTabSz="457200" rtl="0" eaLnBrk="1" fontAlgn="auto" latinLnBrk="0" hangingPunct="1">
              <a:lnSpc>
                <a:spcPct val="100000"/>
              </a:lnSpc>
              <a:spcBef>
                <a:spcPts val="0"/>
              </a:spcBef>
              <a:spcAft>
                <a:spcPts val="1800"/>
              </a:spcAft>
              <a:buClr>
                <a:srgbClr val="A0B419"/>
              </a:buClr>
              <a:buSzTx/>
              <a:buFontTx/>
              <a:buNone/>
              <a:tabLst/>
              <a:defRPr/>
            </a:pPr>
            <a:endParaRPr kumimoji="0" lang="en-GB" altLang="en-US" sz="2800" b="0" i="0" u="none" strike="noStrike" kern="1200" cap="none" spc="0" normalizeH="0" baseline="0" noProof="0" dirty="0">
              <a:ln>
                <a:noFill/>
              </a:ln>
              <a:solidFill>
                <a:srgbClr val="000000"/>
              </a:solidFill>
              <a:effectLst/>
              <a:uLnTx/>
              <a:uFillTx/>
              <a:latin typeface="Trebuchet MS" panose="020B0603020202020204"/>
              <a:ea typeface="+mn-ea"/>
              <a:cs typeface="Open Sans"/>
            </a:endParaRPr>
          </a:p>
        </p:txBody>
      </p:sp>
      <p:pic>
        <p:nvPicPr>
          <p:cNvPr id="3" name="Picture 2">
            <a:extLst>
              <a:ext uri="{FF2B5EF4-FFF2-40B4-BE49-F238E27FC236}">
                <a16:creationId xmlns:a16="http://schemas.microsoft.com/office/drawing/2014/main" id="{4D1B74FD-83D2-83E7-1A53-F4B152FE20D9}"/>
              </a:ext>
            </a:extLst>
          </p:cNvPr>
          <p:cNvPicPr>
            <a:picLocks noChangeAspect="1"/>
          </p:cNvPicPr>
          <p:nvPr/>
        </p:nvPicPr>
        <p:blipFill>
          <a:blip r:embed="rId3"/>
          <a:stretch>
            <a:fillRect/>
          </a:stretch>
        </p:blipFill>
        <p:spPr>
          <a:xfrm>
            <a:off x="8440195" y="1362487"/>
            <a:ext cx="1853314" cy="2614050"/>
          </a:xfrm>
          <a:prstGeom prst="rect">
            <a:avLst/>
          </a:prstGeom>
        </p:spPr>
      </p:pic>
      <p:pic>
        <p:nvPicPr>
          <p:cNvPr id="10" name="Picture 9">
            <a:extLst>
              <a:ext uri="{FF2B5EF4-FFF2-40B4-BE49-F238E27FC236}">
                <a16:creationId xmlns:a16="http://schemas.microsoft.com/office/drawing/2014/main" id="{F78790A9-0D7D-CF8E-F5D9-0886C719C1D9}"/>
              </a:ext>
            </a:extLst>
          </p:cNvPr>
          <p:cNvPicPr>
            <a:picLocks noChangeAspect="1"/>
          </p:cNvPicPr>
          <p:nvPr/>
        </p:nvPicPr>
        <p:blipFill>
          <a:blip r:embed="rId4"/>
          <a:stretch>
            <a:fillRect/>
          </a:stretch>
        </p:blipFill>
        <p:spPr>
          <a:xfrm>
            <a:off x="1836517" y="5950336"/>
            <a:ext cx="1583140" cy="336645"/>
          </a:xfrm>
          <a:prstGeom prst="rect">
            <a:avLst/>
          </a:prstGeom>
        </p:spPr>
      </p:pic>
      <p:pic>
        <p:nvPicPr>
          <p:cNvPr id="12" name="Picture 11">
            <a:extLst>
              <a:ext uri="{FF2B5EF4-FFF2-40B4-BE49-F238E27FC236}">
                <a16:creationId xmlns:a16="http://schemas.microsoft.com/office/drawing/2014/main" id="{10B12FE7-821D-77A6-FD19-7618CBA2EDEC}"/>
              </a:ext>
            </a:extLst>
          </p:cNvPr>
          <p:cNvPicPr>
            <a:picLocks noChangeAspect="1"/>
          </p:cNvPicPr>
          <p:nvPr/>
        </p:nvPicPr>
        <p:blipFill>
          <a:blip r:embed="rId5"/>
          <a:stretch>
            <a:fillRect/>
          </a:stretch>
        </p:blipFill>
        <p:spPr>
          <a:xfrm>
            <a:off x="5781263" y="5660316"/>
            <a:ext cx="818866" cy="700585"/>
          </a:xfrm>
          <a:prstGeom prst="rect">
            <a:avLst/>
          </a:prstGeom>
        </p:spPr>
      </p:pic>
      <p:pic>
        <p:nvPicPr>
          <p:cNvPr id="23" name="Picture 22">
            <a:extLst>
              <a:ext uri="{FF2B5EF4-FFF2-40B4-BE49-F238E27FC236}">
                <a16:creationId xmlns:a16="http://schemas.microsoft.com/office/drawing/2014/main" id="{BB95D534-98AD-A6BD-275C-025D55C01798}"/>
              </a:ext>
            </a:extLst>
          </p:cNvPr>
          <p:cNvPicPr>
            <a:picLocks noChangeAspect="1"/>
          </p:cNvPicPr>
          <p:nvPr/>
        </p:nvPicPr>
        <p:blipFill>
          <a:blip r:embed="rId6"/>
          <a:stretch>
            <a:fillRect/>
          </a:stretch>
        </p:blipFill>
        <p:spPr>
          <a:xfrm>
            <a:off x="3671776" y="4714621"/>
            <a:ext cx="1425358" cy="1425358"/>
          </a:xfrm>
          <a:prstGeom prst="rect">
            <a:avLst/>
          </a:prstGeom>
        </p:spPr>
      </p:pic>
      <p:pic>
        <p:nvPicPr>
          <p:cNvPr id="24" name="Picture 23">
            <a:extLst>
              <a:ext uri="{FF2B5EF4-FFF2-40B4-BE49-F238E27FC236}">
                <a16:creationId xmlns:a16="http://schemas.microsoft.com/office/drawing/2014/main" id="{48A3278E-A11E-AB19-12B5-9B2EA9481F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74627" y="4467901"/>
            <a:ext cx="1983552" cy="1320812"/>
          </a:xfrm>
          <a:prstGeom prst="rect">
            <a:avLst/>
          </a:prstGeom>
        </p:spPr>
      </p:pic>
    </p:spTree>
    <p:extLst>
      <p:ext uri="{BB962C8B-B14F-4D97-AF65-F5344CB8AC3E}">
        <p14:creationId xmlns:p14="http://schemas.microsoft.com/office/powerpoint/2010/main" val="142968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0B419"/>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1874042" y="586856"/>
            <a:ext cx="2401025" cy="3387497"/>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3500" b="0" i="0" u="none" strike="noStrike" kern="1200" cap="none" spc="0" normalizeH="0" baseline="0" noProof="0">
              <a:ln>
                <a:noFill/>
              </a:ln>
              <a:solidFill>
                <a:srgbClr val="FFFFFF"/>
              </a:solidFill>
              <a:effectLst/>
              <a:uLnTx/>
              <a:uFillTx/>
              <a:latin typeface="Trebuchet MS" panose="020B0603020202020204"/>
              <a:ea typeface="+mj-ea"/>
              <a:cs typeface="+mj-cs"/>
            </a:endParaRP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500" b="0" i="0" u="none" strike="noStrike" kern="1200" cap="none" spc="0" normalizeH="0" baseline="0" noProof="0">
                <a:ln>
                  <a:noFill/>
                </a:ln>
                <a:solidFill>
                  <a:srgbClr val="FFFFFF"/>
                </a:solidFill>
                <a:effectLst/>
                <a:uLnTx/>
                <a:uFillTx/>
                <a:latin typeface="Trebuchet MS" panose="020B0603020202020204"/>
                <a:ea typeface="+mj-ea"/>
                <a:cs typeface="+mj-cs"/>
              </a:rPr>
              <a:t>What did we promise?</a:t>
            </a:r>
          </a:p>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3500" b="0" i="0" u="none" strike="noStrike" kern="1200" cap="none" spc="0" normalizeH="0" baseline="0" noProof="0">
              <a:ln>
                <a:noFill/>
              </a:ln>
              <a:solidFill>
                <a:srgbClr val="FFFFFF"/>
              </a:solidFill>
              <a:effectLst/>
              <a:uLnTx/>
              <a:uFillTx/>
              <a:latin typeface="Trebuchet MS" panose="020B0603020202020204"/>
              <a:ea typeface="+mj-ea"/>
              <a:cs typeface="+mj-cs"/>
            </a:endParaRPr>
          </a:p>
        </p:txBody>
      </p:sp>
      <p:sp>
        <p:nvSpPr>
          <p:cNvPr id="6" name="TextBox 5"/>
          <p:cNvSpPr txBox="1"/>
          <p:nvPr/>
        </p:nvSpPr>
        <p:spPr>
          <a:xfrm>
            <a:off x="5131694" y="649481"/>
            <a:ext cx="4916510" cy="5546047"/>
          </a:xfrm>
          <a:prstGeom prst="rect">
            <a:avLst/>
          </a:prstGeom>
        </p:spPr>
        <p:txBody>
          <a:bodyPr vert="horz" lIns="91440" tIns="45720" rIns="91440" bIns="45720" rtlCol="0" anchor="ctr">
            <a:normAutofit/>
          </a:bodyPr>
          <a:lstStyle/>
          <a:p>
            <a:pPr marL="114300" marR="0" lvl="0" indent="0" algn="l" defTabSz="914400" rtl="0" eaLnBrk="1" fontAlgn="auto" latinLnBrk="0" hangingPunct="1">
              <a:lnSpc>
                <a:spcPct val="90000"/>
              </a:lnSpc>
              <a:spcBef>
                <a:spcPts val="0"/>
              </a:spcBef>
              <a:spcAft>
                <a:spcPts val="1800"/>
              </a:spcAft>
              <a:buClr>
                <a:srgbClr val="A0B419"/>
              </a:buClr>
              <a:buSzTx/>
              <a:buFontTx/>
              <a:buNone/>
              <a:tabLst/>
              <a:defRPr/>
            </a:pPr>
            <a:r>
              <a:rPr kumimoji="0" lang="en-US" sz="1700" b="0" i="0" u="none" strike="noStrike" kern="1200" cap="none" spc="0" normalizeH="0" baseline="0" noProof="0" dirty="0">
                <a:ln>
                  <a:noFill/>
                </a:ln>
                <a:solidFill>
                  <a:prstClr val="black"/>
                </a:solidFill>
                <a:effectLst/>
                <a:uLnTx/>
                <a:uFillTx/>
                <a:latin typeface="Trebuchet MS" panose="020B0603020202020204"/>
                <a:ea typeface="+mn-ea"/>
                <a:cs typeface="+mn-cs"/>
              </a:rPr>
              <a:t>The project was successful because of its approach and innovation.</a:t>
            </a:r>
          </a:p>
          <a:p>
            <a:pPr marL="114300" marR="0" lvl="0" indent="0" algn="l" defTabSz="914400" rtl="0" eaLnBrk="1" fontAlgn="auto" latinLnBrk="0" hangingPunct="1">
              <a:lnSpc>
                <a:spcPct val="90000"/>
              </a:lnSpc>
              <a:spcBef>
                <a:spcPts val="0"/>
              </a:spcBef>
              <a:spcAft>
                <a:spcPts val="1800"/>
              </a:spcAft>
              <a:buClr>
                <a:srgbClr val="A0B419"/>
              </a:buClr>
              <a:buSzTx/>
              <a:buFontTx/>
              <a:buNone/>
              <a:tabLst/>
              <a:defRPr/>
            </a:pPr>
            <a:r>
              <a:rPr kumimoji="0" lang="en-US" sz="1700" b="0" i="0" u="none" strike="noStrike" kern="1200" cap="none" spc="0" normalizeH="0" baseline="0" noProof="0" dirty="0">
                <a:ln>
                  <a:noFill/>
                </a:ln>
                <a:solidFill>
                  <a:prstClr val="black"/>
                </a:solidFill>
                <a:effectLst/>
                <a:uLnTx/>
                <a:uFillTx/>
                <a:latin typeface="Trebuchet MS" panose="020B0603020202020204"/>
                <a:ea typeface="+mn-ea"/>
                <a:cs typeface="+mn-cs"/>
              </a:rPr>
              <a:t>A desire from partners to test and learn</a:t>
            </a:r>
          </a:p>
          <a:p>
            <a:pPr marL="114300" marR="0" lvl="0" indent="0" algn="l" defTabSz="914400" rtl="0" eaLnBrk="1" fontAlgn="auto" latinLnBrk="0" hangingPunct="1">
              <a:lnSpc>
                <a:spcPct val="90000"/>
              </a:lnSpc>
              <a:spcBef>
                <a:spcPts val="0"/>
              </a:spcBef>
              <a:spcAft>
                <a:spcPts val="1800"/>
              </a:spcAft>
              <a:buClr>
                <a:srgbClr val="A0B419"/>
              </a:buClr>
              <a:buSzTx/>
              <a:buFontTx/>
              <a:buNone/>
              <a:tabLst/>
              <a:defRPr/>
            </a:pPr>
            <a:r>
              <a:rPr kumimoji="0" lang="en-US" sz="1700" b="0" i="0" u="none" strike="noStrike" kern="1200" cap="none" spc="0" normalizeH="0" baseline="0" noProof="0" dirty="0">
                <a:ln>
                  <a:noFill/>
                </a:ln>
                <a:solidFill>
                  <a:prstClr val="black"/>
                </a:solidFill>
                <a:effectLst/>
                <a:uLnTx/>
                <a:uFillTx/>
                <a:latin typeface="Trebuchet MS" panose="020B0603020202020204"/>
                <a:ea typeface="+mn-ea"/>
                <a:cs typeface="+mn-cs"/>
              </a:rPr>
              <a:t>Just under £1 million in grant funding to deliver &gt;349 charge point sockets, with an aim to bring in £2.8-£5.6 million in private investment.</a:t>
            </a:r>
          </a:p>
          <a:p>
            <a:pPr marL="0" marR="0" lvl="0" indent="-228600" algn="l" defTabSz="914400" rtl="0" eaLnBrk="1" fontAlgn="auto" latinLnBrk="0" hangingPunct="1">
              <a:lnSpc>
                <a:spcPct val="90000"/>
              </a:lnSpc>
              <a:spcBef>
                <a:spcPts val="0"/>
              </a:spcBef>
              <a:spcAft>
                <a:spcPts val="1800"/>
              </a:spcAft>
              <a:buClr>
                <a:srgbClr val="A0B419"/>
              </a:buClr>
              <a:buSzTx/>
              <a:buFont typeface="Arial" panose="020B0604020202020204" pitchFamily="34" charset="0"/>
              <a:buChar char="•"/>
              <a:tabLst/>
              <a:defRPr/>
            </a:pPr>
            <a:endParaRPr kumimoji="0" lang="en-US" altLang="en-US"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6847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Isosceles Triangle 5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2" name="Isosceles Triangle 6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3" name="Isosceles Triangle 6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7" name="Picture 6" descr="Text slide background_v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6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1"/>
          <p:cNvSpPr txBox="1">
            <a:spLocks/>
          </p:cNvSpPr>
          <p:nvPr/>
        </p:nvSpPr>
        <p:spPr>
          <a:xfrm>
            <a:off x="2032000" y="609600"/>
            <a:ext cx="2888343" cy="132080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3300" b="0" i="0" u="none" strike="noStrike" kern="1200" cap="none" spc="0" normalizeH="0" baseline="0" noProof="0">
                <a:ln>
                  <a:noFill/>
                </a:ln>
                <a:solidFill>
                  <a:srgbClr val="90C226"/>
                </a:solidFill>
                <a:effectLst/>
                <a:uLnTx/>
                <a:uFillTx/>
                <a:latin typeface="Trebuchet MS" panose="020B0603020202020204"/>
                <a:ea typeface="+mj-ea"/>
                <a:cs typeface="+mj-cs"/>
              </a:rPr>
              <a:t>From SOBC to procurement</a:t>
            </a:r>
          </a:p>
          <a:p>
            <a:pPr marL="0" marR="0" lvl="0" indent="0" algn="l" defTabSz="457200" rtl="0" eaLnBrk="1" fontAlgn="auto" latinLnBrk="0" hangingPunct="1">
              <a:lnSpc>
                <a:spcPct val="100000"/>
              </a:lnSpc>
              <a:spcBef>
                <a:spcPct val="0"/>
              </a:spcBef>
              <a:spcAft>
                <a:spcPts val="600"/>
              </a:spcAft>
              <a:buClrTx/>
              <a:buSzTx/>
              <a:buFontTx/>
              <a:buNone/>
              <a:tabLst/>
              <a:defRPr/>
            </a:pPr>
            <a:endParaRPr kumimoji="0" lang="en-US" sz="3300" b="0" i="0" u="none" strike="noStrike" kern="1200" cap="none" spc="0" normalizeH="0" baseline="0" noProof="0">
              <a:ln>
                <a:noFill/>
              </a:ln>
              <a:solidFill>
                <a:srgbClr val="90C226"/>
              </a:solidFill>
              <a:effectLst/>
              <a:uLnTx/>
              <a:uFillTx/>
              <a:latin typeface="Trebuchet MS" panose="020B0603020202020204"/>
              <a:ea typeface="+mj-ea"/>
              <a:cs typeface="+mj-cs"/>
            </a:endParaRPr>
          </a:p>
        </p:txBody>
      </p:sp>
      <p:sp>
        <p:nvSpPr>
          <p:cNvPr id="6" name="TextBox 5"/>
          <p:cNvSpPr txBox="1"/>
          <p:nvPr/>
        </p:nvSpPr>
        <p:spPr>
          <a:xfrm>
            <a:off x="2032000" y="2160590"/>
            <a:ext cx="2888342" cy="3880773"/>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r>
              <a:rPr kumimoji="0" lang="en-US" alt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Growing and developing partnerships</a:t>
            </a:r>
          </a:p>
          <a:p>
            <a:pPr marL="457200" marR="0" lvl="0" indent="-457200" algn="l"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r>
              <a:rPr kumimoji="0" lang="en-US" alt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Growing developing deep technical knowledge</a:t>
            </a:r>
          </a:p>
          <a:p>
            <a:pPr marL="457200" marR="0" lvl="0" indent="-457200" algn="l"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r>
              <a:rPr kumimoji="0" lang="en-US" alt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Using experts within STB, LAs and consultants where needed:</a:t>
            </a:r>
          </a:p>
          <a:p>
            <a:pPr marL="457200" marR="0" lvl="1" indent="0" algn="l"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r>
              <a:rPr kumimoji="0" lang="en-US" altLang="en-US" sz="18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Eg</a:t>
            </a:r>
            <a:r>
              <a:rPr kumimoji="0" lang="en-US" alt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legal, MOU, procurement, market engagement</a:t>
            </a:r>
          </a:p>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endParaRPr kumimoji="0" lang="en-US" alt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endParaRPr kumimoji="0" lang="en-US" alt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cxnSp>
        <p:nvCxnSpPr>
          <p:cNvPr id="64" name="Straight Connector 6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092950" y="3681414"/>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0108"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26582"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3250"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4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98048"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28250"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02750" y="3589868"/>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85076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1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Isosceles Triangle 2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Isosceles Triangle 2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7" name="Picture 6" descr="Text slide background_v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20" y="10"/>
            <a:ext cx="9143980" cy="6857990"/>
          </a:xfrm>
          <a:prstGeom prst="rect">
            <a:avLst/>
          </a:prstGeom>
        </p:spPr>
      </p:pic>
      <p:sp>
        <p:nvSpPr>
          <p:cNvPr id="24" name="Isosceles Triangle 23">
            <a:extLst>
              <a:ext uri="{FF2B5EF4-FFF2-40B4-BE49-F238E27FC236}">
                <a16:creationId xmlns:a16="http://schemas.microsoft.com/office/drawing/2014/main" id="{DD6B6433-CCD9-42F6-83C5-76BCAA8FE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1"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Parallelogram 25">
            <a:extLst>
              <a:ext uri="{FF2B5EF4-FFF2-40B4-BE49-F238E27FC236}">
                <a16:creationId xmlns:a16="http://schemas.microsoft.com/office/drawing/2014/main" id="{442B55CB-F27D-4C06-89E5-4EC99A519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2141" y="0"/>
            <a:ext cx="7029450" cy="6858000"/>
          </a:xfrm>
          <a:prstGeom prst="parallelogram">
            <a:avLst>
              <a:gd name="adj" fmla="val 14937"/>
            </a:avLst>
          </a:prstGeom>
          <a:solidFill>
            <a:schemeClr val="bg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28" name="Straight Connector 27">
            <a:extLst>
              <a:ext uri="{FF2B5EF4-FFF2-40B4-BE49-F238E27FC236}">
                <a16:creationId xmlns:a16="http://schemas.microsoft.com/office/drawing/2014/main" id="{48527540-7F01-4C2E-9641-738882048E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6F60FB6-F855-43F0-A752-3719156C1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092950" y="3681414"/>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70669A81-0E9B-4B42-AFEA-8F672C6CF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0108"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itle 1"/>
          <p:cNvSpPr txBox="1">
            <a:spLocks/>
          </p:cNvSpPr>
          <p:nvPr/>
        </p:nvSpPr>
        <p:spPr>
          <a:xfrm>
            <a:off x="3613535" y="609600"/>
            <a:ext cx="4865966" cy="132080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3600" b="0" i="0" u="none" strike="noStrike" kern="1200" cap="none" spc="0" normalizeH="0" baseline="0" noProof="0" dirty="0">
                <a:ln>
                  <a:noFill/>
                </a:ln>
                <a:solidFill>
                  <a:srgbClr val="90C226"/>
                </a:solidFill>
                <a:effectLst/>
                <a:uLnTx/>
                <a:uFillTx/>
                <a:latin typeface="Trebuchet MS" panose="020B0603020202020204"/>
                <a:ea typeface="+mj-ea"/>
                <a:cs typeface="+mj-cs"/>
              </a:rPr>
              <a:t>Reflections</a:t>
            </a:r>
          </a:p>
          <a:p>
            <a:pPr marL="0" marR="0" lvl="0" indent="0" algn="l" defTabSz="457200" rtl="0" eaLnBrk="1" fontAlgn="auto" latinLnBrk="0" hangingPunct="1">
              <a:lnSpc>
                <a:spcPct val="100000"/>
              </a:lnSpc>
              <a:spcBef>
                <a:spcPct val="0"/>
              </a:spcBef>
              <a:spcAft>
                <a:spcPts val="600"/>
              </a:spcAft>
              <a:buClrTx/>
              <a:buSzTx/>
              <a:buFontTx/>
              <a:buNone/>
              <a:tabLst/>
              <a:defRPr/>
            </a:pPr>
            <a:endParaRPr kumimoji="0" lang="en-US" sz="3600" b="0" i="0" u="none" strike="noStrike" kern="1200" cap="none" spc="0" normalizeH="0" baseline="0" noProof="0" dirty="0">
              <a:ln>
                <a:noFill/>
              </a:ln>
              <a:solidFill>
                <a:srgbClr val="90C226"/>
              </a:solidFill>
              <a:effectLst/>
              <a:uLnTx/>
              <a:uFillTx/>
              <a:latin typeface="Trebuchet MS" panose="020B0603020202020204"/>
              <a:ea typeface="+mj-ea"/>
              <a:cs typeface="+mj-cs"/>
            </a:endParaRPr>
          </a:p>
        </p:txBody>
      </p:sp>
      <p:sp>
        <p:nvSpPr>
          <p:cNvPr id="34" name="Rectangle 25">
            <a:extLst>
              <a:ext uri="{FF2B5EF4-FFF2-40B4-BE49-F238E27FC236}">
                <a16:creationId xmlns:a16="http://schemas.microsoft.com/office/drawing/2014/main" id="{8C93E0C6-CF08-4771-B5A9-6018CB3A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26582"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6" name="Isosceles Triangle 35">
            <a:extLst>
              <a:ext uri="{FF2B5EF4-FFF2-40B4-BE49-F238E27FC236}">
                <a16:creationId xmlns:a16="http://schemas.microsoft.com/office/drawing/2014/main" id="{A011F1B8-62C5-4D08-A621-EAD05C7D6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3250"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extBox 5"/>
          <p:cNvSpPr txBox="1"/>
          <p:nvPr/>
        </p:nvSpPr>
        <p:spPr>
          <a:xfrm>
            <a:off x="3613535" y="2159000"/>
            <a:ext cx="4865966" cy="3882362"/>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alt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Scale</a:t>
            </a:r>
          </a:p>
          <a:p>
            <a:pPr marL="457200" marR="0" lvl="0" indent="-4572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alt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Support</a:t>
            </a:r>
          </a:p>
          <a:p>
            <a:pPr marL="457200" marR="0" lvl="0" indent="-4572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alt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Greater interest due to scale</a:t>
            </a:r>
          </a:p>
          <a:p>
            <a:pPr marL="457200" marR="0" lvl="0" indent="-4572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alt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Greater focus on EV for LAs</a:t>
            </a:r>
          </a:p>
          <a:p>
            <a:pPr marL="457200" marR="0" lvl="0" indent="-4572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alt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Need for more specialist resource and growing our own</a:t>
            </a:r>
          </a:p>
          <a:p>
            <a:pPr marL="457200" marR="0" lvl="0" indent="-4572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alt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Resource required for partnerships</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alt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alt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38" name="Rectangle 27">
            <a:extLst>
              <a:ext uri="{FF2B5EF4-FFF2-40B4-BE49-F238E27FC236}">
                <a16:creationId xmlns:a16="http://schemas.microsoft.com/office/drawing/2014/main" id="{C6A6AECB-428C-4CB4-B65A-359F08B6D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4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Rectangle 28">
            <a:extLst>
              <a:ext uri="{FF2B5EF4-FFF2-40B4-BE49-F238E27FC236}">
                <a16:creationId xmlns:a16="http://schemas.microsoft.com/office/drawing/2014/main" id="{28D1A6ED-2AB6-46A3-A315-485B8BF93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98048"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ectangle 29">
            <a:extLst>
              <a:ext uri="{FF2B5EF4-FFF2-40B4-BE49-F238E27FC236}">
                <a16:creationId xmlns:a16="http://schemas.microsoft.com/office/drawing/2014/main" id="{B61CE46B-8525-46A8-AB7B-DCBCC1B65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28250"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Isosceles Triangle 43">
            <a:extLst>
              <a:ext uri="{FF2B5EF4-FFF2-40B4-BE49-F238E27FC236}">
                <a16:creationId xmlns:a16="http://schemas.microsoft.com/office/drawing/2014/main" id="{4412B991-9935-45FB-A17E-8F30DD832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02750" y="3589868"/>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4402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7DA3B6-D90D-4BDE-A378-1A78581E8EE3}"/>
              </a:ext>
            </a:extLst>
          </p:cNvPr>
          <p:cNvSpPr txBox="1">
            <a:spLocks/>
          </p:cNvSpPr>
          <p:nvPr/>
        </p:nvSpPr>
        <p:spPr bwMode="auto">
          <a:xfrm>
            <a:off x="1013074" y="2285887"/>
            <a:ext cx="7204951"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Gill Sans MT" pitchFamily="34" charset="0"/>
              </a:defRPr>
            </a:lvl2pPr>
            <a:lvl3pPr algn="l" rtl="0" eaLnBrk="1" fontAlgn="base" hangingPunct="1">
              <a:spcBef>
                <a:spcPct val="0"/>
              </a:spcBef>
              <a:spcAft>
                <a:spcPct val="0"/>
              </a:spcAft>
              <a:defRPr sz="3200" b="1">
                <a:solidFill>
                  <a:schemeClr val="tx2"/>
                </a:solidFill>
                <a:latin typeface="Gill Sans MT" pitchFamily="34" charset="0"/>
              </a:defRPr>
            </a:lvl3pPr>
            <a:lvl4pPr algn="l" rtl="0" eaLnBrk="1" fontAlgn="base" hangingPunct="1">
              <a:spcBef>
                <a:spcPct val="0"/>
              </a:spcBef>
              <a:spcAft>
                <a:spcPct val="0"/>
              </a:spcAft>
              <a:defRPr sz="3200" b="1">
                <a:solidFill>
                  <a:schemeClr val="tx2"/>
                </a:solidFill>
                <a:latin typeface="Gill Sans MT" pitchFamily="34" charset="0"/>
              </a:defRPr>
            </a:lvl4pPr>
            <a:lvl5pPr algn="l" rtl="0" eaLnBrk="1" fontAlgn="base" hangingPunct="1">
              <a:spcBef>
                <a:spcPct val="0"/>
              </a:spcBef>
              <a:spcAft>
                <a:spcPct val="0"/>
              </a:spcAft>
              <a:defRPr sz="3200" b="1">
                <a:solidFill>
                  <a:schemeClr val="tx2"/>
                </a:solidFill>
                <a:latin typeface="Gill Sans MT" pitchFamily="34" charset="0"/>
              </a:defRPr>
            </a:lvl5pPr>
            <a:lvl6pPr marL="457200" algn="l" rtl="0" eaLnBrk="1" fontAlgn="base" hangingPunct="1">
              <a:spcBef>
                <a:spcPct val="0"/>
              </a:spcBef>
              <a:spcAft>
                <a:spcPct val="0"/>
              </a:spcAft>
              <a:defRPr sz="3200" b="1">
                <a:solidFill>
                  <a:schemeClr val="tx2"/>
                </a:solidFill>
                <a:latin typeface="Gill Sans MT" pitchFamily="34" charset="0"/>
              </a:defRPr>
            </a:lvl6pPr>
            <a:lvl7pPr marL="914400" algn="l" rtl="0" eaLnBrk="1" fontAlgn="base" hangingPunct="1">
              <a:spcBef>
                <a:spcPct val="0"/>
              </a:spcBef>
              <a:spcAft>
                <a:spcPct val="0"/>
              </a:spcAft>
              <a:defRPr sz="3200" b="1">
                <a:solidFill>
                  <a:schemeClr val="tx2"/>
                </a:solidFill>
                <a:latin typeface="Gill Sans MT" pitchFamily="34" charset="0"/>
              </a:defRPr>
            </a:lvl7pPr>
            <a:lvl8pPr marL="1371600" algn="l" rtl="0" eaLnBrk="1" fontAlgn="base" hangingPunct="1">
              <a:spcBef>
                <a:spcPct val="0"/>
              </a:spcBef>
              <a:spcAft>
                <a:spcPct val="0"/>
              </a:spcAft>
              <a:defRPr sz="3200" b="1">
                <a:solidFill>
                  <a:schemeClr val="tx2"/>
                </a:solidFill>
                <a:latin typeface="Gill Sans MT" pitchFamily="34" charset="0"/>
              </a:defRPr>
            </a:lvl8pPr>
            <a:lvl9pPr marL="1828800" algn="l" rtl="0" eaLnBrk="1" fontAlgn="base" hangingPunct="1">
              <a:spcBef>
                <a:spcPct val="0"/>
              </a:spcBef>
              <a:spcAft>
                <a:spcPct val="0"/>
              </a:spcAft>
              <a:defRPr sz="3200" b="1">
                <a:solidFill>
                  <a:schemeClr val="tx2"/>
                </a:solidFill>
                <a:latin typeface="Gill Sans MT"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solidFill>
                  <a:srgbClr val="0075C9"/>
                </a:solidFill>
                <a:effectLst/>
                <a:uLnTx/>
                <a:uFillTx/>
                <a:latin typeface="Gill Sans MT"/>
                <a:ea typeface="+mj-ea"/>
                <a:cs typeface="+mj-cs"/>
              </a:rPr>
              <a:t>EV and Alternative Fuel Transition in the South West – Rural and Seasonal Challenges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600" b="1" i="0" u="none" strike="noStrike" kern="0" cap="none" spc="0" normalizeH="0" baseline="0" noProof="0" dirty="0">
              <a:ln>
                <a:noFill/>
              </a:ln>
              <a:solidFill>
                <a:prstClr val="black"/>
              </a:solidFill>
              <a:effectLst/>
              <a:uLnTx/>
              <a:uFillTx/>
              <a:latin typeface="Gill Sans MT"/>
              <a:ea typeface="+mj-ea"/>
              <a:cs typeface="+mj-cs"/>
            </a:endParaRPr>
          </a:p>
        </p:txBody>
      </p:sp>
      <p:pic>
        <p:nvPicPr>
          <p:cNvPr id="4" name="Picture 3">
            <a:extLst>
              <a:ext uri="{FF2B5EF4-FFF2-40B4-BE49-F238E27FC236}">
                <a16:creationId xmlns:a16="http://schemas.microsoft.com/office/drawing/2014/main" id="{D3B11221-C587-59FC-7DE3-401BC8AB6D97}"/>
              </a:ext>
            </a:extLst>
          </p:cNvPr>
          <p:cNvPicPr>
            <a:picLocks noChangeAspect="1"/>
          </p:cNvPicPr>
          <p:nvPr/>
        </p:nvPicPr>
        <p:blipFill>
          <a:blip r:embed="rId2"/>
          <a:stretch>
            <a:fillRect/>
          </a:stretch>
        </p:blipFill>
        <p:spPr>
          <a:xfrm>
            <a:off x="8131143" y="5104436"/>
            <a:ext cx="4060857" cy="1364112"/>
          </a:xfrm>
          <a:prstGeom prst="rect">
            <a:avLst/>
          </a:prstGeom>
        </p:spPr>
      </p:pic>
    </p:spTree>
    <p:extLst>
      <p:ext uri="{BB962C8B-B14F-4D97-AF65-F5344CB8AC3E}">
        <p14:creationId xmlns:p14="http://schemas.microsoft.com/office/powerpoint/2010/main" val="180172050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Powerpoint Template 97-2003">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owerpoint_template_V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oint_template_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_template_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_template_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_template_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_template_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_template_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_template_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_template_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_template_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_template_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_template_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_template_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insula Transport Powerpoint Template" id="{2AB52B19-0AAF-4992-A09C-819DBEA560D4}" vid="{D546B668-1297-4590-8961-69273C2C9AB6}"/>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2358</Words>
  <Application>Microsoft Macintosh PowerPoint</Application>
  <PresentationFormat>Widescreen</PresentationFormat>
  <Paragraphs>246</Paragraphs>
  <Slides>23</Slides>
  <Notes>15</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23</vt:i4>
      </vt:variant>
    </vt:vector>
  </HeadingPairs>
  <TitlesOfParts>
    <vt:vector size="42" baseType="lpstr">
      <vt:lpstr>Aptos</vt:lpstr>
      <vt:lpstr>Arial</vt:lpstr>
      <vt:lpstr>Calibri</vt:lpstr>
      <vt:lpstr>Calibri Light</vt:lpstr>
      <vt:lpstr>Gill Sans MT</vt:lpstr>
      <vt:lpstr>korto-book</vt:lpstr>
      <vt:lpstr>Open Sans</vt:lpstr>
      <vt:lpstr>Sofia Pro</vt:lpstr>
      <vt:lpstr>Sofia Pro Semi Bold</vt:lpstr>
      <vt:lpstr>Symbol</vt:lpstr>
      <vt:lpstr>Trebuchet MS</vt:lpstr>
      <vt:lpstr>Verdana</vt:lpstr>
      <vt:lpstr>Wingdings</vt:lpstr>
      <vt:lpstr>Wingdings 3</vt:lpstr>
      <vt:lpstr>1_Office Theme</vt:lpstr>
      <vt:lpstr>Facet</vt:lpstr>
      <vt:lpstr>Powerpoint Template 97-2003</vt:lpstr>
      <vt:lpstr>2_Office Theme</vt:lpstr>
      <vt:lpstr>3_Office Theme</vt:lpstr>
      <vt:lpstr>PowerPoint Presentation</vt:lpstr>
      <vt:lpstr>Sub-national Transport Bodies (STBs) - enabling the scale and pace of EV charging delivery required.</vt:lpstr>
      <vt:lpstr>PowerPoint Presentation</vt:lpstr>
      <vt:lpstr> Midlands LEVI Consortium….  The Pilot  Vanessa Strange Head of Infrastructure Investment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 for the North:  EV Charging Infrastructure update    </vt:lpstr>
      <vt:lpstr>PowerPoint Presentation</vt:lpstr>
      <vt:lpstr>PowerPoint Presentation</vt:lpstr>
      <vt:lpstr>TfN EVCI Framework – an open source of charging infrastructure deployment needed </vt:lpstr>
      <vt:lpstr>PowerPoint Presentation</vt:lpstr>
      <vt:lpstr>Monitoring deployment of charging infrastructure against identified requirements </vt:lpstr>
      <vt:lpstr>2024 EVCI Framework enhancements to support planning &amp; deployment </vt:lpstr>
      <vt:lpstr>Thank you  Email: simon.mcglone@transportforthenorth.com  LinkedIn: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Wheeler</dc:creator>
  <cp:lastModifiedBy>Paul Wheeler</cp:lastModifiedBy>
  <cp:revision>1</cp:revision>
  <dcterms:created xsi:type="dcterms:W3CDTF">2024-03-12T13:53:22Z</dcterms:created>
  <dcterms:modified xsi:type="dcterms:W3CDTF">2024-03-12T14:00:29Z</dcterms:modified>
</cp:coreProperties>
</file>